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60"/>
  </p:normalViewPr>
  <p:slideViewPr>
    <p:cSldViewPr snapToGrid="0">
      <p:cViewPr varScale="1">
        <p:scale>
          <a:sx n="134" d="100"/>
          <a:sy n="134" d="100"/>
        </p:scale>
        <p:origin x="261" y="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3AB43-CEC3-4DAB-98E5-9C879F9FB3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9DD450-814E-45C1-B194-C556454593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D5B2B-393A-40B0-A150-94D39B08ED3F}"/>
              </a:ext>
            </a:extLst>
          </p:cNvPr>
          <p:cNvSpPr>
            <a:spLocks noGrp="1"/>
          </p:cNvSpPr>
          <p:nvPr>
            <p:ph type="dt" sz="half" idx="10"/>
          </p:nvPr>
        </p:nvSpPr>
        <p:spPr/>
        <p:txBody>
          <a:bodyPr/>
          <a:lstStyle/>
          <a:p>
            <a:fld id="{FF74DA57-C357-4551-82F0-148DD4949BEE}" type="datetimeFigureOut">
              <a:rPr lang="en-US" smtClean="0"/>
              <a:t>7/29/2021</a:t>
            </a:fld>
            <a:endParaRPr lang="en-US"/>
          </a:p>
        </p:txBody>
      </p:sp>
      <p:sp>
        <p:nvSpPr>
          <p:cNvPr id="5" name="Footer Placeholder 4">
            <a:extLst>
              <a:ext uri="{FF2B5EF4-FFF2-40B4-BE49-F238E27FC236}">
                <a16:creationId xmlns:a16="http://schemas.microsoft.com/office/drawing/2014/main" id="{121FB2A2-3276-4D81-AE55-5007F2A874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29F34-BC4B-4F24-B160-A786BAD46350}"/>
              </a:ext>
            </a:extLst>
          </p:cNvPr>
          <p:cNvSpPr>
            <a:spLocks noGrp="1"/>
          </p:cNvSpPr>
          <p:nvPr>
            <p:ph type="sldNum" sz="quarter" idx="12"/>
          </p:nvPr>
        </p:nvSpPr>
        <p:spPr/>
        <p:txBody>
          <a:bodyPr/>
          <a:lstStyle/>
          <a:p>
            <a:fld id="{4708042A-DCB0-4474-82C5-CC8F93F12525}" type="slidenum">
              <a:rPr lang="en-US" smtClean="0"/>
              <a:t>‹#›</a:t>
            </a:fld>
            <a:endParaRPr lang="en-US"/>
          </a:p>
        </p:txBody>
      </p:sp>
    </p:spTree>
    <p:extLst>
      <p:ext uri="{BB962C8B-B14F-4D97-AF65-F5344CB8AC3E}">
        <p14:creationId xmlns:p14="http://schemas.microsoft.com/office/powerpoint/2010/main" val="1996721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F9D7-3E54-4168-9D1A-B4A870BCEC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7B9EDF-8A4E-48FD-8535-7B31A24A0F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95DB27-2B7A-4D55-840A-7B41D7E95609}"/>
              </a:ext>
            </a:extLst>
          </p:cNvPr>
          <p:cNvSpPr>
            <a:spLocks noGrp="1"/>
          </p:cNvSpPr>
          <p:nvPr>
            <p:ph type="dt" sz="half" idx="10"/>
          </p:nvPr>
        </p:nvSpPr>
        <p:spPr/>
        <p:txBody>
          <a:bodyPr/>
          <a:lstStyle/>
          <a:p>
            <a:fld id="{FF74DA57-C357-4551-82F0-148DD4949BEE}" type="datetimeFigureOut">
              <a:rPr lang="en-US" smtClean="0"/>
              <a:t>7/29/2021</a:t>
            </a:fld>
            <a:endParaRPr lang="en-US"/>
          </a:p>
        </p:txBody>
      </p:sp>
      <p:sp>
        <p:nvSpPr>
          <p:cNvPr id="5" name="Footer Placeholder 4">
            <a:extLst>
              <a:ext uri="{FF2B5EF4-FFF2-40B4-BE49-F238E27FC236}">
                <a16:creationId xmlns:a16="http://schemas.microsoft.com/office/drawing/2014/main" id="{4C97CBC3-E780-4563-B9E7-9C05706B26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B0D949-1D31-4541-98EB-85C82D74E471}"/>
              </a:ext>
            </a:extLst>
          </p:cNvPr>
          <p:cNvSpPr>
            <a:spLocks noGrp="1"/>
          </p:cNvSpPr>
          <p:nvPr>
            <p:ph type="sldNum" sz="quarter" idx="12"/>
          </p:nvPr>
        </p:nvSpPr>
        <p:spPr/>
        <p:txBody>
          <a:bodyPr/>
          <a:lstStyle/>
          <a:p>
            <a:fld id="{4708042A-DCB0-4474-82C5-CC8F93F12525}" type="slidenum">
              <a:rPr lang="en-US" smtClean="0"/>
              <a:t>‹#›</a:t>
            </a:fld>
            <a:endParaRPr lang="en-US"/>
          </a:p>
        </p:txBody>
      </p:sp>
    </p:spTree>
    <p:extLst>
      <p:ext uri="{BB962C8B-B14F-4D97-AF65-F5344CB8AC3E}">
        <p14:creationId xmlns:p14="http://schemas.microsoft.com/office/powerpoint/2010/main" val="113903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27B22F-4BAC-4906-A31E-CD0BB88CE4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47E2B3-C177-4BE8-BCF5-C9279D7B46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5A8F3-940C-4260-BCCE-2EC7FF75E5DC}"/>
              </a:ext>
            </a:extLst>
          </p:cNvPr>
          <p:cNvSpPr>
            <a:spLocks noGrp="1"/>
          </p:cNvSpPr>
          <p:nvPr>
            <p:ph type="dt" sz="half" idx="10"/>
          </p:nvPr>
        </p:nvSpPr>
        <p:spPr/>
        <p:txBody>
          <a:bodyPr/>
          <a:lstStyle/>
          <a:p>
            <a:fld id="{FF74DA57-C357-4551-82F0-148DD4949BEE}" type="datetimeFigureOut">
              <a:rPr lang="en-US" smtClean="0"/>
              <a:t>7/29/2021</a:t>
            </a:fld>
            <a:endParaRPr lang="en-US"/>
          </a:p>
        </p:txBody>
      </p:sp>
      <p:sp>
        <p:nvSpPr>
          <p:cNvPr id="5" name="Footer Placeholder 4">
            <a:extLst>
              <a:ext uri="{FF2B5EF4-FFF2-40B4-BE49-F238E27FC236}">
                <a16:creationId xmlns:a16="http://schemas.microsoft.com/office/drawing/2014/main" id="{6439A6AA-31C4-43AE-870E-5CFFB5DA50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F63F4-B260-4E98-9478-6027037CA9B6}"/>
              </a:ext>
            </a:extLst>
          </p:cNvPr>
          <p:cNvSpPr>
            <a:spLocks noGrp="1"/>
          </p:cNvSpPr>
          <p:nvPr>
            <p:ph type="sldNum" sz="quarter" idx="12"/>
          </p:nvPr>
        </p:nvSpPr>
        <p:spPr/>
        <p:txBody>
          <a:bodyPr/>
          <a:lstStyle/>
          <a:p>
            <a:fld id="{4708042A-DCB0-4474-82C5-CC8F93F12525}" type="slidenum">
              <a:rPr lang="en-US" smtClean="0"/>
              <a:t>‹#›</a:t>
            </a:fld>
            <a:endParaRPr lang="en-US"/>
          </a:p>
        </p:txBody>
      </p:sp>
    </p:spTree>
    <p:extLst>
      <p:ext uri="{BB962C8B-B14F-4D97-AF65-F5344CB8AC3E}">
        <p14:creationId xmlns:p14="http://schemas.microsoft.com/office/powerpoint/2010/main" val="2246088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A839B-5431-48AF-952A-51F6DDEB0A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5AB9A4-D5D5-4C36-B8ED-58280A52FC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1F863D-5EAC-409E-8579-1508F25DDE5E}"/>
              </a:ext>
            </a:extLst>
          </p:cNvPr>
          <p:cNvSpPr>
            <a:spLocks noGrp="1"/>
          </p:cNvSpPr>
          <p:nvPr>
            <p:ph type="dt" sz="half" idx="10"/>
          </p:nvPr>
        </p:nvSpPr>
        <p:spPr/>
        <p:txBody>
          <a:bodyPr/>
          <a:lstStyle/>
          <a:p>
            <a:fld id="{FF74DA57-C357-4551-82F0-148DD4949BEE}" type="datetimeFigureOut">
              <a:rPr lang="en-US" smtClean="0"/>
              <a:t>7/29/2021</a:t>
            </a:fld>
            <a:endParaRPr lang="en-US"/>
          </a:p>
        </p:txBody>
      </p:sp>
      <p:sp>
        <p:nvSpPr>
          <p:cNvPr id="5" name="Footer Placeholder 4">
            <a:extLst>
              <a:ext uri="{FF2B5EF4-FFF2-40B4-BE49-F238E27FC236}">
                <a16:creationId xmlns:a16="http://schemas.microsoft.com/office/drawing/2014/main" id="{2C16AA5B-F0E2-495A-9506-D2BA08B4B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17984E-C174-4827-9005-AEAB800231DB}"/>
              </a:ext>
            </a:extLst>
          </p:cNvPr>
          <p:cNvSpPr>
            <a:spLocks noGrp="1"/>
          </p:cNvSpPr>
          <p:nvPr>
            <p:ph type="sldNum" sz="quarter" idx="12"/>
          </p:nvPr>
        </p:nvSpPr>
        <p:spPr/>
        <p:txBody>
          <a:bodyPr/>
          <a:lstStyle/>
          <a:p>
            <a:fld id="{4708042A-DCB0-4474-82C5-CC8F93F12525}" type="slidenum">
              <a:rPr lang="en-US" smtClean="0"/>
              <a:t>‹#›</a:t>
            </a:fld>
            <a:endParaRPr lang="en-US"/>
          </a:p>
        </p:txBody>
      </p:sp>
    </p:spTree>
    <p:extLst>
      <p:ext uri="{BB962C8B-B14F-4D97-AF65-F5344CB8AC3E}">
        <p14:creationId xmlns:p14="http://schemas.microsoft.com/office/powerpoint/2010/main" val="363734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B0CD0-F98E-4B8C-AB4E-4CCFEFBA97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34A7FD-7CF4-408D-9AC9-614D50A669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BB1191-F157-43B1-B5D3-F88733B9D8F1}"/>
              </a:ext>
            </a:extLst>
          </p:cNvPr>
          <p:cNvSpPr>
            <a:spLocks noGrp="1"/>
          </p:cNvSpPr>
          <p:nvPr>
            <p:ph type="dt" sz="half" idx="10"/>
          </p:nvPr>
        </p:nvSpPr>
        <p:spPr/>
        <p:txBody>
          <a:bodyPr/>
          <a:lstStyle/>
          <a:p>
            <a:fld id="{FF74DA57-C357-4551-82F0-148DD4949BEE}" type="datetimeFigureOut">
              <a:rPr lang="en-US" smtClean="0"/>
              <a:t>7/29/2021</a:t>
            </a:fld>
            <a:endParaRPr lang="en-US"/>
          </a:p>
        </p:txBody>
      </p:sp>
      <p:sp>
        <p:nvSpPr>
          <p:cNvPr id="5" name="Footer Placeholder 4">
            <a:extLst>
              <a:ext uri="{FF2B5EF4-FFF2-40B4-BE49-F238E27FC236}">
                <a16:creationId xmlns:a16="http://schemas.microsoft.com/office/drawing/2014/main" id="{2A4A8F55-B3C9-4CA7-9B89-451F88CB9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8C5F4D-884F-4BCE-9347-674020CDE9C9}"/>
              </a:ext>
            </a:extLst>
          </p:cNvPr>
          <p:cNvSpPr>
            <a:spLocks noGrp="1"/>
          </p:cNvSpPr>
          <p:nvPr>
            <p:ph type="sldNum" sz="quarter" idx="12"/>
          </p:nvPr>
        </p:nvSpPr>
        <p:spPr/>
        <p:txBody>
          <a:bodyPr/>
          <a:lstStyle/>
          <a:p>
            <a:fld id="{4708042A-DCB0-4474-82C5-CC8F93F12525}" type="slidenum">
              <a:rPr lang="en-US" smtClean="0"/>
              <a:t>‹#›</a:t>
            </a:fld>
            <a:endParaRPr lang="en-US"/>
          </a:p>
        </p:txBody>
      </p:sp>
    </p:spTree>
    <p:extLst>
      <p:ext uri="{BB962C8B-B14F-4D97-AF65-F5344CB8AC3E}">
        <p14:creationId xmlns:p14="http://schemas.microsoft.com/office/powerpoint/2010/main" val="3963485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4478A-643A-40B2-9D1F-884C18C372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82C75F-5C73-4F97-BD86-A4736CA717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24BF53-F4A2-4C2E-8479-B8F65526E3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540F5D-E4BE-4E52-A5F1-210BFAEE301E}"/>
              </a:ext>
            </a:extLst>
          </p:cNvPr>
          <p:cNvSpPr>
            <a:spLocks noGrp="1"/>
          </p:cNvSpPr>
          <p:nvPr>
            <p:ph type="dt" sz="half" idx="10"/>
          </p:nvPr>
        </p:nvSpPr>
        <p:spPr/>
        <p:txBody>
          <a:bodyPr/>
          <a:lstStyle/>
          <a:p>
            <a:fld id="{FF74DA57-C357-4551-82F0-148DD4949BEE}" type="datetimeFigureOut">
              <a:rPr lang="en-US" smtClean="0"/>
              <a:t>7/29/2021</a:t>
            </a:fld>
            <a:endParaRPr lang="en-US"/>
          </a:p>
        </p:txBody>
      </p:sp>
      <p:sp>
        <p:nvSpPr>
          <p:cNvPr id="6" name="Footer Placeholder 5">
            <a:extLst>
              <a:ext uri="{FF2B5EF4-FFF2-40B4-BE49-F238E27FC236}">
                <a16:creationId xmlns:a16="http://schemas.microsoft.com/office/drawing/2014/main" id="{1CA0B09B-C05B-4038-887C-06CDADBD1E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C357-4DEA-4550-AC4F-23EA43FF0765}"/>
              </a:ext>
            </a:extLst>
          </p:cNvPr>
          <p:cNvSpPr>
            <a:spLocks noGrp="1"/>
          </p:cNvSpPr>
          <p:nvPr>
            <p:ph type="sldNum" sz="quarter" idx="12"/>
          </p:nvPr>
        </p:nvSpPr>
        <p:spPr/>
        <p:txBody>
          <a:bodyPr/>
          <a:lstStyle/>
          <a:p>
            <a:fld id="{4708042A-DCB0-4474-82C5-CC8F93F12525}" type="slidenum">
              <a:rPr lang="en-US" smtClean="0"/>
              <a:t>‹#›</a:t>
            </a:fld>
            <a:endParaRPr lang="en-US"/>
          </a:p>
        </p:txBody>
      </p:sp>
    </p:spTree>
    <p:extLst>
      <p:ext uri="{BB962C8B-B14F-4D97-AF65-F5344CB8AC3E}">
        <p14:creationId xmlns:p14="http://schemas.microsoft.com/office/powerpoint/2010/main" val="179051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1C55-C6CF-4A6E-8169-B8A17061D6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9698CC-F88D-42E5-B911-A03D5B66CA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1586C3-5CF4-4CA5-AC38-3E03AB7AF3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DF0222-5170-4EEE-A9CA-A0094E40B1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3394D6-EBBB-452B-84DD-FCB89B559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EE7851-921A-48FD-B6E6-E69BCA70D995}"/>
              </a:ext>
            </a:extLst>
          </p:cNvPr>
          <p:cNvSpPr>
            <a:spLocks noGrp="1"/>
          </p:cNvSpPr>
          <p:nvPr>
            <p:ph type="dt" sz="half" idx="10"/>
          </p:nvPr>
        </p:nvSpPr>
        <p:spPr/>
        <p:txBody>
          <a:bodyPr/>
          <a:lstStyle/>
          <a:p>
            <a:fld id="{FF74DA57-C357-4551-82F0-148DD4949BEE}" type="datetimeFigureOut">
              <a:rPr lang="en-US" smtClean="0"/>
              <a:t>7/29/2021</a:t>
            </a:fld>
            <a:endParaRPr lang="en-US"/>
          </a:p>
        </p:txBody>
      </p:sp>
      <p:sp>
        <p:nvSpPr>
          <p:cNvPr id="8" name="Footer Placeholder 7">
            <a:extLst>
              <a:ext uri="{FF2B5EF4-FFF2-40B4-BE49-F238E27FC236}">
                <a16:creationId xmlns:a16="http://schemas.microsoft.com/office/drawing/2014/main" id="{A3DCBD3C-28A6-42A4-81F7-1433AF02B7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CC66C6-8A72-4D6D-BE1D-37C88DBBAEDF}"/>
              </a:ext>
            </a:extLst>
          </p:cNvPr>
          <p:cNvSpPr>
            <a:spLocks noGrp="1"/>
          </p:cNvSpPr>
          <p:nvPr>
            <p:ph type="sldNum" sz="quarter" idx="12"/>
          </p:nvPr>
        </p:nvSpPr>
        <p:spPr/>
        <p:txBody>
          <a:bodyPr/>
          <a:lstStyle/>
          <a:p>
            <a:fld id="{4708042A-DCB0-4474-82C5-CC8F93F12525}" type="slidenum">
              <a:rPr lang="en-US" smtClean="0"/>
              <a:t>‹#›</a:t>
            </a:fld>
            <a:endParaRPr lang="en-US"/>
          </a:p>
        </p:txBody>
      </p:sp>
    </p:spTree>
    <p:extLst>
      <p:ext uri="{BB962C8B-B14F-4D97-AF65-F5344CB8AC3E}">
        <p14:creationId xmlns:p14="http://schemas.microsoft.com/office/powerpoint/2010/main" val="94099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B8B9-CDDB-4D98-99EB-557CA9EFA5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AF4A72-F811-4339-B055-AD66D8E2DB9E}"/>
              </a:ext>
            </a:extLst>
          </p:cNvPr>
          <p:cNvSpPr>
            <a:spLocks noGrp="1"/>
          </p:cNvSpPr>
          <p:nvPr>
            <p:ph type="dt" sz="half" idx="10"/>
          </p:nvPr>
        </p:nvSpPr>
        <p:spPr/>
        <p:txBody>
          <a:bodyPr/>
          <a:lstStyle/>
          <a:p>
            <a:fld id="{FF74DA57-C357-4551-82F0-148DD4949BEE}" type="datetimeFigureOut">
              <a:rPr lang="en-US" smtClean="0"/>
              <a:t>7/29/2021</a:t>
            </a:fld>
            <a:endParaRPr lang="en-US"/>
          </a:p>
        </p:txBody>
      </p:sp>
      <p:sp>
        <p:nvSpPr>
          <p:cNvPr id="4" name="Footer Placeholder 3">
            <a:extLst>
              <a:ext uri="{FF2B5EF4-FFF2-40B4-BE49-F238E27FC236}">
                <a16:creationId xmlns:a16="http://schemas.microsoft.com/office/drawing/2014/main" id="{862241DE-5346-4FE4-AA97-4B3B67B5D4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B7E15-B734-4186-90AE-EAAF2DBC3D2D}"/>
              </a:ext>
            </a:extLst>
          </p:cNvPr>
          <p:cNvSpPr>
            <a:spLocks noGrp="1"/>
          </p:cNvSpPr>
          <p:nvPr>
            <p:ph type="sldNum" sz="quarter" idx="12"/>
          </p:nvPr>
        </p:nvSpPr>
        <p:spPr/>
        <p:txBody>
          <a:bodyPr/>
          <a:lstStyle/>
          <a:p>
            <a:fld id="{4708042A-DCB0-4474-82C5-CC8F93F12525}" type="slidenum">
              <a:rPr lang="en-US" smtClean="0"/>
              <a:t>‹#›</a:t>
            </a:fld>
            <a:endParaRPr lang="en-US"/>
          </a:p>
        </p:txBody>
      </p:sp>
    </p:spTree>
    <p:extLst>
      <p:ext uri="{BB962C8B-B14F-4D97-AF65-F5344CB8AC3E}">
        <p14:creationId xmlns:p14="http://schemas.microsoft.com/office/powerpoint/2010/main" val="956508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BB7489-A662-44CC-8CA9-8D15E82E4730}"/>
              </a:ext>
            </a:extLst>
          </p:cNvPr>
          <p:cNvSpPr>
            <a:spLocks noGrp="1"/>
          </p:cNvSpPr>
          <p:nvPr>
            <p:ph type="dt" sz="half" idx="10"/>
          </p:nvPr>
        </p:nvSpPr>
        <p:spPr/>
        <p:txBody>
          <a:bodyPr/>
          <a:lstStyle/>
          <a:p>
            <a:fld id="{FF74DA57-C357-4551-82F0-148DD4949BEE}" type="datetimeFigureOut">
              <a:rPr lang="en-US" smtClean="0"/>
              <a:t>7/29/2021</a:t>
            </a:fld>
            <a:endParaRPr lang="en-US"/>
          </a:p>
        </p:txBody>
      </p:sp>
      <p:sp>
        <p:nvSpPr>
          <p:cNvPr id="3" name="Footer Placeholder 2">
            <a:extLst>
              <a:ext uri="{FF2B5EF4-FFF2-40B4-BE49-F238E27FC236}">
                <a16:creationId xmlns:a16="http://schemas.microsoft.com/office/drawing/2014/main" id="{E2D7D626-2F62-4486-B729-C74FD08E92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15DDFD-3180-450E-990F-4567BB90E964}"/>
              </a:ext>
            </a:extLst>
          </p:cNvPr>
          <p:cNvSpPr>
            <a:spLocks noGrp="1"/>
          </p:cNvSpPr>
          <p:nvPr>
            <p:ph type="sldNum" sz="quarter" idx="12"/>
          </p:nvPr>
        </p:nvSpPr>
        <p:spPr/>
        <p:txBody>
          <a:bodyPr/>
          <a:lstStyle/>
          <a:p>
            <a:fld id="{4708042A-DCB0-4474-82C5-CC8F93F12525}" type="slidenum">
              <a:rPr lang="en-US" smtClean="0"/>
              <a:t>‹#›</a:t>
            </a:fld>
            <a:endParaRPr lang="en-US"/>
          </a:p>
        </p:txBody>
      </p:sp>
    </p:spTree>
    <p:extLst>
      <p:ext uri="{BB962C8B-B14F-4D97-AF65-F5344CB8AC3E}">
        <p14:creationId xmlns:p14="http://schemas.microsoft.com/office/powerpoint/2010/main" val="2348005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55D56-96E9-44C9-BD54-DCCAD65B06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0172EC-1A2A-4723-980D-FE52810D39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746FA6-BB76-411D-A7B1-F0AEDCBA0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6D9D8-07E7-47B2-94F6-DBF1E9EBB230}"/>
              </a:ext>
            </a:extLst>
          </p:cNvPr>
          <p:cNvSpPr>
            <a:spLocks noGrp="1"/>
          </p:cNvSpPr>
          <p:nvPr>
            <p:ph type="dt" sz="half" idx="10"/>
          </p:nvPr>
        </p:nvSpPr>
        <p:spPr/>
        <p:txBody>
          <a:bodyPr/>
          <a:lstStyle/>
          <a:p>
            <a:fld id="{FF74DA57-C357-4551-82F0-148DD4949BEE}" type="datetimeFigureOut">
              <a:rPr lang="en-US" smtClean="0"/>
              <a:t>7/29/2021</a:t>
            </a:fld>
            <a:endParaRPr lang="en-US"/>
          </a:p>
        </p:txBody>
      </p:sp>
      <p:sp>
        <p:nvSpPr>
          <p:cNvPr id="6" name="Footer Placeholder 5">
            <a:extLst>
              <a:ext uri="{FF2B5EF4-FFF2-40B4-BE49-F238E27FC236}">
                <a16:creationId xmlns:a16="http://schemas.microsoft.com/office/drawing/2014/main" id="{AC4704C0-D9E6-4129-A735-098405B3F2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BE76C-D4B5-4948-9463-E208D1311EAA}"/>
              </a:ext>
            </a:extLst>
          </p:cNvPr>
          <p:cNvSpPr>
            <a:spLocks noGrp="1"/>
          </p:cNvSpPr>
          <p:nvPr>
            <p:ph type="sldNum" sz="quarter" idx="12"/>
          </p:nvPr>
        </p:nvSpPr>
        <p:spPr/>
        <p:txBody>
          <a:bodyPr/>
          <a:lstStyle/>
          <a:p>
            <a:fld id="{4708042A-DCB0-4474-82C5-CC8F93F12525}" type="slidenum">
              <a:rPr lang="en-US" smtClean="0"/>
              <a:t>‹#›</a:t>
            </a:fld>
            <a:endParaRPr lang="en-US"/>
          </a:p>
        </p:txBody>
      </p:sp>
    </p:spTree>
    <p:extLst>
      <p:ext uri="{BB962C8B-B14F-4D97-AF65-F5344CB8AC3E}">
        <p14:creationId xmlns:p14="http://schemas.microsoft.com/office/powerpoint/2010/main" val="1666845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F5F46-95D6-4E27-8FEE-437040DF92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D71E5F-8712-4697-B922-B412DD025A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3479F3-EF0E-42D2-8D08-955F39AE48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A4E707-0A17-4F04-B8AF-E437C1791660}"/>
              </a:ext>
            </a:extLst>
          </p:cNvPr>
          <p:cNvSpPr>
            <a:spLocks noGrp="1"/>
          </p:cNvSpPr>
          <p:nvPr>
            <p:ph type="dt" sz="half" idx="10"/>
          </p:nvPr>
        </p:nvSpPr>
        <p:spPr/>
        <p:txBody>
          <a:bodyPr/>
          <a:lstStyle/>
          <a:p>
            <a:fld id="{FF74DA57-C357-4551-82F0-148DD4949BEE}" type="datetimeFigureOut">
              <a:rPr lang="en-US" smtClean="0"/>
              <a:t>7/29/2021</a:t>
            </a:fld>
            <a:endParaRPr lang="en-US"/>
          </a:p>
        </p:txBody>
      </p:sp>
      <p:sp>
        <p:nvSpPr>
          <p:cNvPr id="6" name="Footer Placeholder 5">
            <a:extLst>
              <a:ext uri="{FF2B5EF4-FFF2-40B4-BE49-F238E27FC236}">
                <a16:creationId xmlns:a16="http://schemas.microsoft.com/office/drawing/2014/main" id="{805788BA-E966-4653-971C-54FFBDF7A5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E381A2-66FF-46BC-A799-E5762CC91A16}"/>
              </a:ext>
            </a:extLst>
          </p:cNvPr>
          <p:cNvSpPr>
            <a:spLocks noGrp="1"/>
          </p:cNvSpPr>
          <p:nvPr>
            <p:ph type="sldNum" sz="quarter" idx="12"/>
          </p:nvPr>
        </p:nvSpPr>
        <p:spPr/>
        <p:txBody>
          <a:bodyPr/>
          <a:lstStyle/>
          <a:p>
            <a:fld id="{4708042A-DCB0-4474-82C5-CC8F93F12525}" type="slidenum">
              <a:rPr lang="en-US" smtClean="0"/>
              <a:t>‹#›</a:t>
            </a:fld>
            <a:endParaRPr lang="en-US"/>
          </a:p>
        </p:txBody>
      </p:sp>
    </p:spTree>
    <p:extLst>
      <p:ext uri="{BB962C8B-B14F-4D97-AF65-F5344CB8AC3E}">
        <p14:creationId xmlns:p14="http://schemas.microsoft.com/office/powerpoint/2010/main" val="3790291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E1885C-04E7-45A3-8E0F-7573373F4D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380A80-1F29-4C4E-9C7A-A86B2DD330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76E8EB-F618-4B0A-969D-A5DAABBC99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74DA57-C357-4551-82F0-148DD4949BEE}" type="datetimeFigureOut">
              <a:rPr lang="en-US" smtClean="0"/>
              <a:t>7/29/2021</a:t>
            </a:fld>
            <a:endParaRPr lang="en-US"/>
          </a:p>
        </p:txBody>
      </p:sp>
      <p:sp>
        <p:nvSpPr>
          <p:cNvPr id="5" name="Footer Placeholder 4">
            <a:extLst>
              <a:ext uri="{FF2B5EF4-FFF2-40B4-BE49-F238E27FC236}">
                <a16:creationId xmlns:a16="http://schemas.microsoft.com/office/drawing/2014/main" id="{93E19BC0-A60C-46BD-9F77-C9874C4BBF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667839-778B-476A-AD69-2F9AC5B630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08042A-DCB0-4474-82C5-CC8F93F12525}" type="slidenum">
              <a:rPr lang="en-US" smtClean="0"/>
              <a:t>‹#›</a:t>
            </a:fld>
            <a:endParaRPr lang="en-US"/>
          </a:p>
        </p:txBody>
      </p:sp>
    </p:spTree>
    <p:extLst>
      <p:ext uri="{BB962C8B-B14F-4D97-AF65-F5344CB8AC3E}">
        <p14:creationId xmlns:p14="http://schemas.microsoft.com/office/powerpoint/2010/main" val="2908960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11E35-7177-4299-8333-FA0C94441A95}"/>
              </a:ext>
            </a:extLst>
          </p:cNvPr>
          <p:cNvSpPr>
            <a:spLocks noGrp="1"/>
          </p:cNvSpPr>
          <p:nvPr>
            <p:ph type="ctrTitle"/>
          </p:nvPr>
        </p:nvSpPr>
        <p:spPr>
          <a:xfrm>
            <a:off x="1967174" y="6579"/>
            <a:ext cx="8435671" cy="704638"/>
          </a:xfrm>
        </p:spPr>
        <p:txBody>
          <a:bodyPr>
            <a:normAutofit/>
          </a:bodyPr>
          <a:lstStyle/>
          <a:p>
            <a:r>
              <a:rPr lang="en-US" sz="2000" dirty="0"/>
              <a:t>Development and Analysis of a Consequent Pole Transverse Magnetic Gear</a:t>
            </a:r>
            <a:br>
              <a:rPr lang="en-US" sz="3600" dirty="0"/>
            </a:br>
            <a:r>
              <a:rPr lang="en-US" sz="1200" dirty="0"/>
              <a:t>Salek Khan</a:t>
            </a:r>
            <a:r>
              <a:rPr lang="en-US" sz="1200" baseline="30000" dirty="0"/>
              <a:t>1</a:t>
            </a:r>
            <a:r>
              <a:rPr lang="en-US" sz="1200" dirty="0"/>
              <a:t> ,Matthew C. Gardner</a:t>
            </a:r>
            <a:r>
              <a:rPr lang="en-US" sz="1200" baseline="30000" dirty="0"/>
              <a:t>1</a:t>
            </a:r>
            <a:br>
              <a:rPr lang="en-US" sz="2800" baseline="30000" dirty="0"/>
            </a:br>
            <a:r>
              <a:rPr lang="en-US" sz="1200" baseline="30000" dirty="0"/>
              <a:t>1</a:t>
            </a:r>
            <a:r>
              <a:rPr lang="en-US" sz="1200" dirty="0"/>
              <a:t>Department of Electrical Engineering and Computer Science, University of Texas at Dallas</a:t>
            </a:r>
            <a:endParaRPr lang="en-US" sz="3600" dirty="0"/>
          </a:p>
        </p:txBody>
      </p:sp>
      <p:pic>
        <p:nvPicPr>
          <p:cNvPr id="5" name="Picture 4">
            <a:extLst>
              <a:ext uri="{FF2B5EF4-FFF2-40B4-BE49-F238E27FC236}">
                <a16:creationId xmlns:a16="http://schemas.microsoft.com/office/drawing/2014/main" id="{31686CB8-C1C9-4958-8ECB-93812181A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73" y="19369"/>
            <a:ext cx="679057" cy="679057"/>
          </a:xfrm>
          <a:prstGeom prst="rect">
            <a:avLst/>
          </a:prstGeom>
        </p:spPr>
      </p:pic>
      <p:sp>
        <p:nvSpPr>
          <p:cNvPr id="6" name="TextBox 5">
            <a:extLst>
              <a:ext uri="{FF2B5EF4-FFF2-40B4-BE49-F238E27FC236}">
                <a16:creationId xmlns:a16="http://schemas.microsoft.com/office/drawing/2014/main" id="{EDA2CCA6-0D42-46C4-B795-B7DA95778816}"/>
              </a:ext>
            </a:extLst>
          </p:cNvPr>
          <p:cNvSpPr txBox="1"/>
          <p:nvPr/>
        </p:nvSpPr>
        <p:spPr>
          <a:xfrm>
            <a:off x="1464606" y="517677"/>
            <a:ext cx="1093826" cy="307777"/>
          </a:xfrm>
          <a:prstGeom prst="rect">
            <a:avLst/>
          </a:prstGeom>
          <a:solidFill>
            <a:schemeClr val="accent2"/>
          </a:solidFill>
        </p:spPr>
        <p:txBody>
          <a:bodyPr wrap="none" rtlCol="0">
            <a:spAutoFit/>
          </a:bodyPr>
          <a:lstStyle/>
          <a:p>
            <a:r>
              <a:rPr lang="en-US" sz="1400" dirty="0">
                <a:solidFill>
                  <a:schemeClr val="bg1"/>
                </a:solidFill>
              </a:rPr>
              <a:t>Introduction</a:t>
            </a:r>
          </a:p>
        </p:txBody>
      </p:sp>
      <p:sp>
        <p:nvSpPr>
          <p:cNvPr id="9" name="TextBox 8">
            <a:extLst>
              <a:ext uri="{FF2B5EF4-FFF2-40B4-BE49-F238E27FC236}">
                <a16:creationId xmlns:a16="http://schemas.microsoft.com/office/drawing/2014/main" id="{22820D6D-4B91-4652-8CFA-45ABD4177C32}"/>
              </a:ext>
            </a:extLst>
          </p:cNvPr>
          <p:cNvSpPr txBox="1"/>
          <p:nvPr/>
        </p:nvSpPr>
        <p:spPr>
          <a:xfrm>
            <a:off x="1439920" y="4094181"/>
            <a:ext cx="1143198" cy="307777"/>
          </a:xfrm>
          <a:prstGeom prst="rect">
            <a:avLst/>
          </a:prstGeom>
          <a:solidFill>
            <a:schemeClr val="accent6">
              <a:lumMod val="75000"/>
            </a:schemeClr>
          </a:solidFill>
        </p:spPr>
        <p:txBody>
          <a:bodyPr wrap="square" rtlCol="0">
            <a:spAutoFit/>
          </a:bodyPr>
          <a:lstStyle/>
          <a:p>
            <a:pPr algn="ctr"/>
            <a:r>
              <a:rPr lang="en-US" sz="1400" dirty="0">
                <a:solidFill>
                  <a:schemeClr val="bg1"/>
                </a:solidFill>
              </a:rPr>
              <a:t>Simulation(s)</a:t>
            </a:r>
          </a:p>
        </p:txBody>
      </p:sp>
      <p:sp>
        <p:nvSpPr>
          <p:cNvPr id="14" name="TextBox 13">
            <a:extLst>
              <a:ext uri="{FF2B5EF4-FFF2-40B4-BE49-F238E27FC236}">
                <a16:creationId xmlns:a16="http://schemas.microsoft.com/office/drawing/2014/main" id="{9CD7C070-6AA1-44D6-86D8-905B74B7CD77}"/>
              </a:ext>
            </a:extLst>
          </p:cNvPr>
          <p:cNvSpPr txBox="1"/>
          <p:nvPr/>
        </p:nvSpPr>
        <p:spPr>
          <a:xfrm>
            <a:off x="4520" y="809704"/>
            <a:ext cx="3745938" cy="2054409"/>
          </a:xfrm>
          <a:prstGeom prst="rect">
            <a:avLst/>
          </a:prstGeom>
          <a:noFill/>
        </p:spPr>
        <p:txBody>
          <a:bodyPr wrap="square" rtlCol="0">
            <a:spAutoFit/>
          </a:bodyPr>
          <a:lstStyle/>
          <a:p>
            <a:pPr marL="285750" indent="-57150">
              <a:buFont typeface="Arial" panose="020B0604020202020204" pitchFamily="34" charset="0"/>
              <a:buChar char="•"/>
            </a:pPr>
            <a:r>
              <a:rPr lang="en-US" sz="800" dirty="0">
                <a:effectLst/>
                <a:ea typeface="Calibri" panose="020F0502020204030204" pitchFamily="34" charset="0"/>
              </a:rPr>
              <a:t>Magnetic gears perform the same function as mechanical gears but rely on noncontact operation to transfer power</a:t>
            </a:r>
          </a:p>
          <a:p>
            <a:pPr marL="285750" indent="-57150">
              <a:buFont typeface="Arial" panose="020B0604020202020204" pitchFamily="34" charset="0"/>
              <a:buChar char="•"/>
            </a:pPr>
            <a:r>
              <a:rPr lang="en-US" sz="800" dirty="0"/>
              <a:t>This non-contact lends itself to man potential benefits of magnetic gears over traditional mechanical gears:</a:t>
            </a:r>
          </a:p>
          <a:p>
            <a:pPr marL="514350" lvl="1" indent="-57150">
              <a:buFont typeface="Arial" panose="020B0604020202020204" pitchFamily="34" charset="0"/>
              <a:buChar char="•"/>
            </a:pPr>
            <a:r>
              <a:rPr lang="en-US" sz="800" dirty="0"/>
              <a:t>Physical isolation between the shafts</a:t>
            </a:r>
          </a:p>
          <a:p>
            <a:pPr marL="514350" lvl="1" indent="-57150">
              <a:buFont typeface="Arial" panose="020B0604020202020204" pitchFamily="34" charset="0"/>
              <a:buChar char="•"/>
            </a:pPr>
            <a:r>
              <a:rPr lang="en-US" sz="800" dirty="0"/>
              <a:t>Lower acoustic noise</a:t>
            </a:r>
          </a:p>
          <a:p>
            <a:pPr marL="514350" lvl="1" indent="-57150">
              <a:buFont typeface="Arial" panose="020B0604020202020204" pitchFamily="34" charset="0"/>
              <a:buChar char="•"/>
            </a:pPr>
            <a:r>
              <a:rPr lang="en-US" sz="800" dirty="0"/>
              <a:t>Improved reliability</a:t>
            </a:r>
          </a:p>
          <a:p>
            <a:pPr marL="514350" lvl="1" indent="-57150">
              <a:buFont typeface="Arial" panose="020B0604020202020204" pitchFamily="34" charset="0"/>
              <a:buChar char="•"/>
            </a:pPr>
            <a:r>
              <a:rPr lang="en-US" sz="800" dirty="0"/>
              <a:t>Increased efficiency</a:t>
            </a:r>
          </a:p>
          <a:p>
            <a:pPr marL="514350" lvl="1" indent="-57150">
              <a:buFont typeface="Arial" panose="020B0604020202020204" pitchFamily="34" charset="0"/>
              <a:buChar char="•"/>
            </a:pPr>
            <a:r>
              <a:rPr lang="en-US" sz="800" dirty="0"/>
              <a:t>“Built-in” overload protection</a:t>
            </a:r>
          </a:p>
          <a:p>
            <a:pPr marL="285750" indent="-57150">
              <a:buFont typeface="Arial" panose="020B0604020202020204" pitchFamily="34" charset="0"/>
              <a:buChar char="•"/>
            </a:pPr>
            <a:r>
              <a:rPr lang="en-US" sz="800" dirty="0"/>
              <a:t>There are a variety of different topologies of magnet gears that have been studied already, each of which have their own use cases (se Figure 1.) This project focused on developing completely new topology</a:t>
            </a:r>
          </a:p>
          <a:p>
            <a:pPr marL="285750" indent="-285750">
              <a:buFont typeface="Arial" panose="020B0604020202020204" pitchFamily="34" charset="0"/>
              <a:buChar char="•"/>
            </a:pPr>
            <a:endParaRPr lang="en-US" sz="1050" dirty="0">
              <a:latin typeface="Times New Roman" panose="02020603050405020304" pitchFamily="18" charset="0"/>
            </a:endParaRPr>
          </a:p>
          <a:p>
            <a:pPr marL="742950" lvl="1" indent="-285750">
              <a:buFont typeface="Arial" panose="020B0604020202020204" pitchFamily="34" charset="0"/>
              <a:buChar char="•"/>
            </a:pPr>
            <a:endParaRPr lang="en-US" sz="1050" dirty="0">
              <a:latin typeface="Times New Roman" panose="02020603050405020304" pitchFamily="18" charset="0"/>
            </a:endParaRPr>
          </a:p>
          <a:p>
            <a:pPr marL="285750" indent="-285750">
              <a:buFont typeface="Arial" panose="020B0604020202020204" pitchFamily="34" charset="0"/>
              <a:buChar char="•"/>
            </a:pPr>
            <a:endParaRPr lang="en-US" sz="1050" dirty="0"/>
          </a:p>
        </p:txBody>
      </p:sp>
      <p:sp>
        <p:nvSpPr>
          <p:cNvPr id="16" name="TextBox 15">
            <a:extLst>
              <a:ext uri="{FF2B5EF4-FFF2-40B4-BE49-F238E27FC236}">
                <a16:creationId xmlns:a16="http://schemas.microsoft.com/office/drawing/2014/main" id="{E426220E-AA31-481E-8251-B18D90ECA536}"/>
              </a:ext>
            </a:extLst>
          </p:cNvPr>
          <p:cNvSpPr txBox="1"/>
          <p:nvPr/>
        </p:nvSpPr>
        <p:spPr>
          <a:xfrm>
            <a:off x="427842" y="3728737"/>
            <a:ext cx="3212538" cy="338554"/>
          </a:xfrm>
          <a:prstGeom prst="rect">
            <a:avLst/>
          </a:prstGeom>
          <a:noFill/>
        </p:spPr>
        <p:txBody>
          <a:bodyPr wrap="square" rtlCol="0">
            <a:spAutoFit/>
          </a:bodyPr>
          <a:lstStyle/>
          <a:p>
            <a:r>
              <a:rPr lang="en-US" sz="800" dirty="0"/>
              <a:t>Fig. 1: (a)-(c) Topologies of magnetic gears that have been studied before, (d)-(e) proposed new topologies</a:t>
            </a:r>
          </a:p>
        </p:txBody>
      </p:sp>
      <p:sp>
        <p:nvSpPr>
          <p:cNvPr id="19" name="TextBox 18">
            <a:extLst>
              <a:ext uri="{FF2B5EF4-FFF2-40B4-BE49-F238E27FC236}">
                <a16:creationId xmlns:a16="http://schemas.microsoft.com/office/drawing/2014/main" id="{8A361467-74AB-462B-A162-B36C4920C8E8}"/>
              </a:ext>
            </a:extLst>
          </p:cNvPr>
          <p:cNvSpPr txBox="1"/>
          <p:nvPr/>
        </p:nvSpPr>
        <p:spPr>
          <a:xfrm>
            <a:off x="-81604" y="4341282"/>
            <a:ext cx="4186246" cy="992579"/>
          </a:xfrm>
          <a:prstGeom prst="rect">
            <a:avLst/>
          </a:prstGeom>
          <a:noFill/>
        </p:spPr>
        <p:txBody>
          <a:bodyPr wrap="square" rtlCol="0">
            <a:spAutoFit/>
          </a:bodyPr>
          <a:lstStyle/>
          <a:p>
            <a:pPr marL="285750" indent="-57150">
              <a:buFont typeface="Arial" panose="020B0604020202020204" pitchFamily="34" charset="0"/>
              <a:buChar char="•"/>
            </a:pPr>
            <a:r>
              <a:rPr lang="en-US" sz="800" dirty="0"/>
              <a:t>Before fully designing the gear enclosure and other components in a traditional CAD software, the modulators, two rotors and magnet were created in a finite element analysis (FEA) program </a:t>
            </a:r>
          </a:p>
          <a:p>
            <a:pPr marL="285750" indent="-57150">
              <a:buFont typeface="Arial" panose="020B0604020202020204" pitchFamily="34" charset="0"/>
              <a:buChar char="•"/>
            </a:pPr>
            <a:r>
              <a:rPr lang="en-US" sz="800" dirty="0"/>
              <a:t>11 different parameters of the gears were swept to balance the feasibility of creating a physical prototype with the performance of the gear. A sample of some of the data resulting from the simulations can be seen in Figure 2</a:t>
            </a:r>
            <a:endParaRPr lang="en-US" sz="1050" dirty="0">
              <a:latin typeface="Times New Roman" panose="02020603050405020304" pitchFamily="18" charset="0"/>
            </a:endParaRPr>
          </a:p>
          <a:p>
            <a:pPr marL="285750" indent="-285750">
              <a:buFont typeface="Arial" panose="020B0604020202020204" pitchFamily="34" charset="0"/>
              <a:buChar char="•"/>
            </a:pPr>
            <a:endParaRPr lang="en-US" sz="1050" dirty="0"/>
          </a:p>
        </p:txBody>
      </p:sp>
      <p:sp>
        <p:nvSpPr>
          <p:cNvPr id="34" name="TextBox 33">
            <a:extLst>
              <a:ext uri="{FF2B5EF4-FFF2-40B4-BE49-F238E27FC236}">
                <a16:creationId xmlns:a16="http://schemas.microsoft.com/office/drawing/2014/main" id="{EABE8B69-2550-4C5B-8F80-242FEBAB10A7}"/>
              </a:ext>
            </a:extLst>
          </p:cNvPr>
          <p:cNvSpPr txBox="1"/>
          <p:nvPr/>
        </p:nvSpPr>
        <p:spPr>
          <a:xfrm>
            <a:off x="-36608" y="6309406"/>
            <a:ext cx="4115896" cy="584775"/>
          </a:xfrm>
          <a:prstGeom prst="rect">
            <a:avLst/>
          </a:prstGeom>
          <a:noFill/>
        </p:spPr>
        <p:txBody>
          <a:bodyPr wrap="square" rtlCol="0">
            <a:spAutoFit/>
          </a:bodyPr>
          <a:lstStyle/>
          <a:p>
            <a:r>
              <a:rPr lang="en-US" sz="800" dirty="0"/>
              <a:t>Fig. 2: Simulation results showing how the number of teeth on rotor 1 affect the slip torque of rotor 3 (left), how the thickness of the magnetic disk and the axial overlap of the modulators (and the number of teeth on rotor 1) affect the volumetric torque density of the gear (middle and right respectively).</a:t>
            </a:r>
          </a:p>
        </p:txBody>
      </p:sp>
      <p:grpSp>
        <p:nvGrpSpPr>
          <p:cNvPr id="40" name="Group 39">
            <a:extLst>
              <a:ext uri="{FF2B5EF4-FFF2-40B4-BE49-F238E27FC236}">
                <a16:creationId xmlns:a16="http://schemas.microsoft.com/office/drawing/2014/main" id="{E2916F7E-E028-4EA9-83FF-7D91AA80D896}"/>
              </a:ext>
            </a:extLst>
          </p:cNvPr>
          <p:cNvGrpSpPr/>
          <p:nvPr/>
        </p:nvGrpSpPr>
        <p:grpSpPr>
          <a:xfrm>
            <a:off x="7955623" y="517676"/>
            <a:ext cx="4409597" cy="6359018"/>
            <a:chOff x="7941154" y="537326"/>
            <a:chExt cx="4409597" cy="6359018"/>
          </a:xfrm>
        </p:grpSpPr>
        <p:sp>
          <p:nvSpPr>
            <p:cNvPr id="44" name="TextBox 43">
              <a:extLst>
                <a:ext uri="{FF2B5EF4-FFF2-40B4-BE49-F238E27FC236}">
                  <a16:creationId xmlns:a16="http://schemas.microsoft.com/office/drawing/2014/main" id="{C26D19ED-5423-487A-BAC1-A83D0C370C1B}"/>
                </a:ext>
              </a:extLst>
            </p:cNvPr>
            <p:cNvSpPr txBox="1"/>
            <p:nvPr/>
          </p:nvSpPr>
          <p:spPr>
            <a:xfrm>
              <a:off x="8124853" y="2753422"/>
              <a:ext cx="4109686" cy="584775"/>
            </a:xfrm>
            <a:prstGeom prst="rect">
              <a:avLst/>
            </a:prstGeom>
            <a:noFill/>
          </p:spPr>
          <p:txBody>
            <a:bodyPr wrap="square" rtlCol="0">
              <a:spAutoFit/>
            </a:bodyPr>
            <a:lstStyle/>
            <a:p>
              <a:r>
                <a:rPr lang="en-US" sz="800" dirty="0"/>
                <a:t>Fig. 6: A picture of the setup we used to measure the slip torque. There is a adjustable 2 output DC power supply (top left), and an mixed-signal oscilloscope (top right). In the bottom of the photo there are torque meters on either side of the gear (in blue) with 3D printed couplers on both the input and output shafts, and the magnetic gear assembly in the center. </a:t>
              </a:r>
            </a:p>
          </p:txBody>
        </p:sp>
        <p:grpSp>
          <p:nvGrpSpPr>
            <p:cNvPr id="38" name="Group 37">
              <a:extLst>
                <a:ext uri="{FF2B5EF4-FFF2-40B4-BE49-F238E27FC236}">
                  <a16:creationId xmlns:a16="http://schemas.microsoft.com/office/drawing/2014/main" id="{6DEC9C12-9ECC-47E5-B2DD-8BFB6C6D9466}"/>
                </a:ext>
              </a:extLst>
            </p:cNvPr>
            <p:cNvGrpSpPr/>
            <p:nvPr/>
          </p:nvGrpSpPr>
          <p:grpSpPr>
            <a:xfrm>
              <a:off x="7941154" y="537326"/>
              <a:ext cx="4409597" cy="6359018"/>
              <a:chOff x="7941154" y="537326"/>
              <a:chExt cx="4409597" cy="6359018"/>
            </a:xfrm>
          </p:grpSpPr>
          <p:sp>
            <p:nvSpPr>
              <p:cNvPr id="7" name="TextBox 6">
                <a:extLst>
                  <a:ext uri="{FF2B5EF4-FFF2-40B4-BE49-F238E27FC236}">
                    <a16:creationId xmlns:a16="http://schemas.microsoft.com/office/drawing/2014/main" id="{E60C5095-7E32-4C32-A545-DDE40C6C4F76}"/>
                  </a:ext>
                </a:extLst>
              </p:cNvPr>
              <p:cNvSpPr txBox="1"/>
              <p:nvPr/>
            </p:nvSpPr>
            <p:spPr>
              <a:xfrm>
                <a:off x="9613298" y="4851664"/>
                <a:ext cx="982961" cy="307777"/>
              </a:xfrm>
              <a:prstGeom prst="rect">
                <a:avLst/>
              </a:prstGeom>
              <a:solidFill>
                <a:schemeClr val="accent2"/>
              </a:solidFill>
            </p:spPr>
            <p:txBody>
              <a:bodyPr wrap="none" rtlCol="0">
                <a:spAutoFit/>
              </a:bodyPr>
              <a:lstStyle/>
              <a:p>
                <a:r>
                  <a:rPr lang="en-US" sz="1400" dirty="0">
                    <a:solidFill>
                      <a:schemeClr val="bg1"/>
                    </a:solidFill>
                  </a:rPr>
                  <a:t>Conclusion</a:t>
                </a:r>
              </a:p>
            </p:txBody>
          </p:sp>
          <p:sp>
            <p:nvSpPr>
              <p:cNvPr id="12" name="TextBox 11">
                <a:extLst>
                  <a:ext uri="{FF2B5EF4-FFF2-40B4-BE49-F238E27FC236}">
                    <a16:creationId xmlns:a16="http://schemas.microsoft.com/office/drawing/2014/main" id="{C73AB633-044E-434C-8F41-680074882CA2}"/>
                  </a:ext>
                </a:extLst>
              </p:cNvPr>
              <p:cNvSpPr txBox="1"/>
              <p:nvPr/>
            </p:nvSpPr>
            <p:spPr>
              <a:xfrm>
                <a:off x="9272584" y="6052123"/>
                <a:ext cx="1627664" cy="307777"/>
              </a:xfrm>
              <a:prstGeom prst="rect">
                <a:avLst/>
              </a:prstGeom>
              <a:solidFill>
                <a:schemeClr val="accent6">
                  <a:lumMod val="75000"/>
                </a:schemeClr>
              </a:solidFill>
            </p:spPr>
            <p:txBody>
              <a:bodyPr wrap="square" rtlCol="0">
                <a:spAutoFit/>
              </a:bodyPr>
              <a:lstStyle/>
              <a:p>
                <a:r>
                  <a:rPr lang="en-US" sz="1400" dirty="0">
                    <a:solidFill>
                      <a:schemeClr val="bg1"/>
                    </a:solidFill>
                  </a:rPr>
                  <a:t>Acknowledgements</a:t>
                </a:r>
              </a:p>
            </p:txBody>
          </p:sp>
          <p:sp>
            <p:nvSpPr>
              <p:cNvPr id="45" name="TextBox 44">
                <a:extLst>
                  <a:ext uri="{FF2B5EF4-FFF2-40B4-BE49-F238E27FC236}">
                    <a16:creationId xmlns:a16="http://schemas.microsoft.com/office/drawing/2014/main" id="{2FBE6310-915D-47AC-A444-D7FA096EDA13}"/>
                  </a:ext>
                </a:extLst>
              </p:cNvPr>
              <p:cNvSpPr txBox="1"/>
              <p:nvPr/>
            </p:nvSpPr>
            <p:spPr>
              <a:xfrm>
                <a:off x="8149569" y="6311569"/>
                <a:ext cx="3938405" cy="584775"/>
              </a:xfrm>
              <a:prstGeom prst="rect">
                <a:avLst/>
              </a:prstGeom>
              <a:noFill/>
            </p:spPr>
            <p:txBody>
              <a:bodyPr wrap="square" rtlCol="0">
                <a:spAutoFit/>
              </a:bodyPr>
              <a:lstStyle/>
              <a:p>
                <a:pPr marL="171450" indent="-57150">
                  <a:buFont typeface="Arial" panose="020B0604020202020204" pitchFamily="34" charset="0"/>
                  <a:buChar char="•"/>
                </a:pPr>
                <a:r>
                  <a:rPr lang="en-US" sz="800" dirty="0"/>
                  <a:t>I would like to give special thanks to Dr. Gardner for giving me the opportunity to conduct research in his lab and allowing me to pursue an RA position.</a:t>
                </a:r>
              </a:p>
              <a:p>
                <a:pPr marL="171450" indent="-57150">
                  <a:buFont typeface="Arial" panose="020B0604020202020204" pitchFamily="34" charset="0"/>
                  <a:buChar char="•"/>
                </a:pPr>
                <a:r>
                  <a:rPr lang="en-US" sz="800" dirty="0"/>
                  <a:t>I would also like to thank Andrew Bittner from the UT Dallas machine shop for helping  machine out and assemble the parts for this project.</a:t>
                </a:r>
                <a:endParaRPr lang="en-US" sz="1050" dirty="0"/>
              </a:p>
            </p:txBody>
          </p:sp>
          <p:grpSp>
            <p:nvGrpSpPr>
              <p:cNvPr id="31" name="Group 30">
                <a:extLst>
                  <a:ext uri="{FF2B5EF4-FFF2-40B4-BE49-F238E27FC236}">
                    <a16:creationId xmlns:a16="http://schemas.microsoft.com/office/drawing/2014/main" id="{12551705-106F-478B-BBF9-15E4AD50F767}"/>
                  </a:ext>
                </a:extLst>
              </p:cNvPr>
              <p:cNvGrpSpPr/>
              <p:nvPr/>
            </p:nvGrpSpPr>
            <p:grpSpPr>
              <a:xfrm>
                <a:off x="7962855" y="537326"/>
                <a:ext cx="4215429" cy="2244884"/>
                <a:chOff x="7962855" y="537326"/>
                <a:chExt cx="4215429" cy="2244884"/>
              </a:xfrm>
            </p:grpSpPr>
            <p:sp>
              <p:nvSpPr>
                <p:cNvPr id="10" name="TextBox 9">
                  <a:extLst>
                    <a:ext uri="{FF2B5EF4-FFF2-40B4-BE49-F238E27FC236}">
                      <a16:creationId xmlns:a16="http://schemas.microsoft.com/office/drawing/2014/main" id="{3D515EB9-B417-4366-AF05-A87C6F592FF4}"/>
                    </a:ext>
                  </a:extLst>
                </p:cNvPr>
                <p:cNvSpPr txBox="1"/>
                <p:nvPr/>
              </p:nvSpPr>
              <p:spPr>
                <a:xfrm>
                  <a:off x="9485302" y="537326"/>
                  <a:ext cx="1487202" cy="307777"/>
                </a:xfrm>
                <a:prstGeom prst="rect">
                  <a:avLst/>
                </a:prstGeom>
                <a:solidFill>
                  <a:schemeClr val="accent6">
                    <a:lumMod val="75000"/>
                  </a:schemeClr>
                </a:solidFill>
              </p:spPr>
              <p:txBody>
                <a:bodyPr wrap="none" rtlCol="0">
                  <a:spAutoFit/>
                </a:bodyPr>
                <a:lstStyle/>
                <a:p>
                  <a:r>
                    <a:rPr lang="en-US" sz="1400" dirty="0">
                      <a:solidFill>
                        <a:schemeClr val="bg1"/>
                      </a:solidFill>
                    </a:rPr>
                    <a:t>Measured Results</a:t>
                  </a:r>
                </a:p>
              </p:txBody>
            </p:sp>
            <p:pic>
              <p:nvPicPr>
                <p:cNvPr id="23" name="Picture 22">
                  <a:extLst>
                    <a:ext uri="{FF2B5EF4-FFF2-40B4-BE49-F238E27FC236}">
                      <a16:creationId xmlns:a16="http://schemas.microsoft.com/office/drawing/2014/main" id="{A837E404-F868-449C-B6D8-B7D73DF4D44F}"/>
                    </a:ext>
                  </a:extLst>
                </p:cNvPr>
                <p:cNvPicPr>
                  <a:picLocks noChangeAspect="1"/>
                </p:cNvPicPr>
                <p:nvPr/>
              </p:nvPicPr>
              <p:blipFill rotWithShape="1">
                <a:blip r:embed="rId3"/>
                <a:srcRect l="999" t="25509" r="9724" b="20842"/>
                <a:stretch/>
              </p:blipFill>
              <p:spPr>
                <a:xfrm>
                  <a:off x="9108336" y="1854927"/>
                  <a:ext cx="2057433" cy="927283"/>
                </a:xfrm>
                <a:prstGeom prst="rect">
                  <a:avLst/>
                </a:prstGeom>
              </p:spPr>
            </p:pic>
            <p:sp>
              <p:nvSpPr>
                <p:cNvPr id="46" name="TextBox 45">
                  <a:extLst>
                    <a:ext uri="{FF2B5EF4-FFF2-40B4-BE49-F238E27FC236}">
                      <a16:creationId xmlns:a16="http://schemas.microsoft.com/office/drawing/2014/main" id="{B826F4FA-B449-4E3C-8D11-0D17D6049945}"/>
                    </a:ext>
                  </a:extLst>
                </p:cNvPr>
                <p:cNvSpPr txBox="1"/>
                <p:nvPr/>
              </p:nvSpPr>
              <p:spPr>
                <a:xfrm>
                  <a:off x="7962855" y="819350"/>
                  <a:ext cx="4215429" cy="1200329"/>
                </a:xfrm>
                <a:prstGeom prst="rect">
                  <a:avLst/>
                </a:prstGeom>
                <a:noFill/>
              </p:spPr>
              <p:txBody>
                <a:bodyPr wrap="square" rtlCol="0">
                  <a:spAutoFit/>
                </a:bodyPr>
                <a:lstStyle/>
                <a:p>
                  <a:pPr marL="171450" indent="-57150">
                    <a:buFont typeface="Arial" panose="020B0604020202020204" pitchFamily="34" charset="0"/>
                    <a:buChar char="•"/>
                  </a:pPr>
                  <a:r>
                    <a:rPr lang="en-US" sz="800" dirty="0"/>
                    <a:t>The main metric that we measured was the slip torque reading of the gear</a:t>
                  </a:r>
                </a:p>
                <a:p>
                  <a:pPr marL="171450" indent="-57150">
                    <a:buFont typeface="Arial" panose="020B0604020202020204" pitchFamily="34" charset="0"/>
                    <a:buChar char="•"/>
                  </a:pPr>
                  <a:r>
                    <a:rPr lang="en-US" sz="800" dirty="0"/>
                    <a:t>To make this measurement, we used the setup shown in Figure 6</a:t>
                  </a:r>
                </a:p>
                <a:p>
                  <a:pPr marL="171450" indent="-57150">
                    <a:buFont typeface="Arial" panose="020B0604020202020204" pitchFamily="34" charset="0"/>
                    <a:buChar char="•"/>
                  </a:pPr>
                  <a:r>
                    <a:rPr lang="en-US" sz="800" dirty="0"/>
                    <a:t>In our simulations we predicted the gear should slip at around 1.63 Nm, this lined up closely with the numbers that we actually observed (shown in Figure 7)</a:t>
                  </a:r>
                </a:p>
                <a:p>
                  <a:pPr marL="514350" lvl="1" indent="-57150">
                    <a:buFont typeface="Arial" panose="020B0604020202020204" pitchFamily="34" charset="0"/>
                    <a:buChar char="•"/>
                  </a:pPr>
                  <a:r>
                    <a:rPr lang="en-US" sz="800" dirty="0"/>
                    <a:t>The reason the slip torque on the high speed rotor (HSR) is much smaller than that on the low speed rotor (LSR) is because of the gear ratio. In our case the gear ratio is 3.67, so the HSR slips at approximately 3.67 times less torque than the LSR.</a:t>
                  </a:r>
                </a:p>
                <a:p>
                  <a:pPr marL="171450" indent="-171450">
                    <a:buFont typeface="Arial" panose="020B0604020202020204" pitchFamily="34" charset="0"/>
                    <a:buChar char="•"/>
                  </a:pPr>
                  <a:endParaRPr lang="en-US" sz="800" dirty="0"/>
                </a:p>
                <a:p>
                  <a:pPr marL="171450" indent="-171450">
                    <a:buFont typeface="Arial" panose="020B0604020202020204" pitchFamily="34" charset="0"/>
                    <a:buChar char="•"/>
                  </a:pPr>
                  <a:endParaRPr lang="en-US" sz="800" dirty="0"/>
                </a:p>
              </p:txBody>
            </p:sp>
          </p:grpSp>
          <p:sp>
            <p:nvSpPr>
              <p:cNvPr id="47" name="TextBox 46">
                <a:extLst>
                  <a:ext uri="{FF2B5EF4-FFF2-40B4-BE49-F238E27FC236}">
                    <a16:creationId xmlns:a16="http://schemas.microsoft.com/office/drawing/2014/main" id="{DB89131A-5439-4999-B495-66CBF3A619BF}"/>
                  </a:ext>
                </a:extLst>
              </p:cNvPr>
              <p:cNvSpPr txBox="1"/>
              <p:nvPr/>
            </p:nvSpPr>
            <p:spPr>
              <a:xfrm>
                <a:off x="8413476" y="4623126"/>
                <a:ext cx="3937275" cy="215444"/>
              </a:xfrm>
              <a:prstGeom prst="rect">
                <a:avLst/>
              </a:prstGeom>
              <a:noFill/>
            </p:spPr>
            <p:txBody>
              <a:bodyPr wrap="square" rtlCol="0">
                <a:spAutoFit/>
              </a:bodyPr>
              <a:lstStyle/>
              <a:p>
                <a:r>
                  <a:rPr lang="en-US" sz="800" dirty="0"/>
                  <a:t>Fig. 7: The measured slip torque in Newton meter for both the LSR and the HSR</a:t>
                </a:r>
              </a:p>
            </p:txBody>
          </p:sp>
          <p:sp>
            <p:nvSpPr>
              <p:cNvPr id="49" name="TextBox 48">
                <a:extLst>
                  <a:ext uri="{FF2B5EF4-FFF2-40B4-BE49-F238E27FC236}">
                    <a16:creationId xmlns:a16="http://schemas.microsoft.com/office/drawing/2014/main" id="{E54CD83C-2CB2-4ED6-B7F2-0DFC4B38F162}"/>
                  </a:ext>
                </a:extLst>
              </p:cNvPr>
              <p:cNvSpPr txBox="1"/>
              <p:nvPr/>
            </p:nvSpPr>
            <p:spPr>
              <a:xfrm>
                <a:off x="7941154" y="5098016"/>
                <a:ext cx="4391799" cy="954107"/>
              </a:xfrm>
              <a:prstGeom prst="rect">
                <a:avLst/>
              </a:prstGeom>
              <a:noFill/>
            </p:spPr>
            <p:txBody>
              <a:bodyPr wrap="square" rtlCol="0">
                <a:spAutoFit/>
              </a:bodyPr>
              <a:lstStyle/>
              <a:p>
                <a:pPr marL="171450" indent="-57150">
                  <a:buFont typeface="Arial" panose="020B0604020202020204" pitchFamily="34" charset="0"/>
                  <a:buChar char="•"/>
                </a:pPr>
                <a:r>
                  <a:rPr lang="en-US" sz="800" dirty="0"/>
                  <a:t>Overall this project showed that the new topology of magnetic gear that we proposed can be manufactured in a more straightforward manner due to the fact that a single magnet is used. </a:t>
                </a:r>
              </a:p>
              <a:p>
                <a:pPr marL="171450" indent="-57150">
                  <a:buFont typeface="Arial" panose="020B0604020202020204" pitchFamily="34" charset="0"/>
                  <a:buChar char="•"/>
                </a:pPr>
                <a:r>
                  <a:rPr lang="en-US" sz="800" dirty="0"/>
                  <a:t>Additionally, we found that the proposed topology has a low torque density, but since the gear itself has a small overall footprint it could have potential uses in applications where manufacturing cost is critical and torque output is not</a:t>
                </a:r>
              </a:p>
              <a:p>
                <a:pPr marL="171450" indent="-57150">
                  <a:buFont typeface="Arial" panose="020B0604020202020204" pitchFamily="34" charset="0"/>
                  <a:buChar char="•"/>
                </a:pPr>
                <a:r>
                  <a:rPr lang="en-US" sz="800" dirty="0"/>
                  <a:t>Although the slip torque of the gear was not particularly high, this number can be tripled by simply adding magnets between the teeth of the gears (see Figure 1(e)).</a:t>
                </a:r>
              </a:p>
            </p:txBody>
          </p:sp>
        </p:grpSp>
      </p:grpSp>
      <p:pic>
        <p:nvPicPr>
          <p:cNvPr id="4" name="Picture 3">
            <a:extLst>
              <a:ext uri="{FF2B5EF4-FFF2-40B4-BE49-F238E27FC236}">
                <a16:creationId xmlns:a16="http://schemas.microsoft.com/office/drawing/2014/main" id="{1B73D082-2339-4A0A-9605-29DB4EA9AF67}"/>
              </a:ext>
            </a:extLst>
          </p:cNvPr>
          <p:cNvPicPr>
            <a:picLocks noChangeAspect="1"/>
          </p:cNvPicPr>
          <p:nvPr/>
        </p:nvPicPr>
        <p:blipFill rotWithShape="1">
          <a:blip r:embed="rId4"/>
          <a:srcRect l="843" t="6437" r="973" b="-1"/>
          <a:stretch/>
        </p:blipFill>
        <p:spPr>
          <a:xfrm>
            <a:off x="578159" y="2343653"/>
            <a:ext cx="2482875" cy="1465269"/>
          </a:xfrm>
          <a:prstGeom prst="rect">
            <a:avLst/>
          </a:prstGeom>
        </p:spPr>
      </p:pic>
      <p:graphicFrame>
        <p:nvGraphicFramePr>
          <p:cNvPr id="11" name="Table 10">
            <a:extLst>
              <a:ext uri="{FF2B5EF4-FFF2-40B4-BE49-F238E27FC236}">
                <a16:creationId xmlns:a16="http://schemas.microsoft.com/office/drawing/2014/main" id="{7793ED41-5651-438D-A19C-64544D5FB2A4}"/>
              </a:ext>
            </a:extLst>
          </p:cNvPr>
          <p:cNvGraphicFramePr>
            <a:graphicFrameLocks noGrp="1"/>
          </p:cNvGraphicFramePr>
          <p:nvPr>
            <p:extLst>
              <p:ext uri="{D42A27DB-BD31-4B8C-83A1-F6EECF244321}">
                <p14:modId xmlns:p14="http://schemas.microsoft.com/office/powerpoint/2010/main" val="3857571306"/>
              </p:ext>
            </p:extLst>
          </p:nvPr>
        </p:nvGraphicFramePr>
        <p:xfrm>
          <a:off x="8246199" y="3272826"/>
          <a:ext cx="3695715" cy="1364488"/>
        </p:xfrm>
        <a:graphic>
          <a:graphicData uri="http://schemas.openxmlformats.org/drawingml/2006/table">
            <a:tbl>
              <a:tblPr firstRow="1" firstCol="1" bandRow="1">
                <a:tableStyleId>{93296810-A885-4BE3-A3E7-6D5BEEA58F35}</a:tableStyleId>
              </a:tblPr>
              <a:tblGrid>
                <a:gridCol w="1271067">
                  <a:extLst>
                    <a:ext uri="{9D8B030D-6E8A-4147-A177-3AD203B41FA5}">
                      <a16:colId xmlns:a16="http://schemas.microsoft.com/office/drawing/2014/main" val="730219474"/>
                    </a:ext>
                  </a:extLst>
                </a:gridCol>
                <a:gridCol w="1271067">
                  <a:extLst>
                    <a:ext uri="{9D8B030D-6E8A-4147-A177-3AD203B41FA5}">
                      <a16:colId xmlns:a16="http://schemas.microsoft.com/office/drawing/2014/main" val="2288612523"/>
                    </a:ext>
                  </a:extLst>
                </a:gridCol>
                <a:gridCol w="1153581">
                  <a:extLst>
                    <a:ext uri="{9D8B030D-6E8A-4147-A177-3AD203B41FA5}">
                      <a16:colId xmlns:a16="http://schemas.microsoft.com/office/drawing/2014/main" val="3888374392"/>
                    </a:ext>
                  </a:extLst>
                </a:gridCol>
              </a:tblGrid>
              <a:tr h="155517">
                <a:tc>
                  <a:txBody>
                    <a:bodyPr/>
                    <a:lstStyle/>
                    <a:p>
                      <a:pPr marL="0" marR="0">
                        <a:lnSpc>
                          <a:spcPct val="107000"/>
                        </a:lnSpc>
                        <a:spcBef>
                          <a:spcPts val="0"/>
                        </a:spcBef>
                        <a:spcAft>
                          <a:spcPts val="0"/>
                        </a:spcAft>
                      </a:pPr>
                      <a:r>
                        <a:rPr lang="en-US" sz="1100" dirty="0">
                          <a:effectLst/>
                        </a:rPr>
                        <a:t> </a:t>
                      </a:r>
                      <a:endParaRPr lang="en-US" sz="1200"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100">
                          <a:effectLst/>
                        </a:rPr>
                        <a:t>Low Speed Rotor</a:t>
                      </a:r>
                      <a:endParaRPr lang="en-US" sz="120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100">
                          <a:effectLst/>
                        </a:rPr>
                        <a:t>High Speed Rotor</a:t>
                      </a:r>
                      <a:endParaRPr lang="en-US" sz="120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3223956763"/>
                  </a:ext>
                </a:extLst>
              </a:tr>
              <a:tr h="155517">
                <a:tc>
                  <a:txBody>
                    <a:bodyPr/>
                    <a:lstStyle/>
                    <a:p>
                      <a:pPr marL="0" marR="0">
                        <a:lnSpc>
                          <a:spcPct val="107000"/>
                        </a:lnSpc>
                        <a:spcBef>
                          <a:spcPts val="0"/>
                        </a:spcBef>
                        <a:spcAft>
                          <a:spcPts val="0"/>
                        </a:spcAft>
                      </a:pPr>
                      <a:r>
                        <a:rPr lang="en-US" sz="1100" dirty="0">
                          <a:effectLst/>
                        </a:rPr>
                        <a:t> </a:t>
                      </a:r>
                      <a:endParaRPr lang="en-US" sz="1200"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100">
                          <a:effectLst/>
                        </a:rPr>
                        <a:t>Torque (Nm)</a:t>
                      </a:r>
                      <a:endParaRPr lang="en-US" sz="120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100">
                          <a:effectLst/>
                        </a:rPr>
                        <a:t>Torque (Nm)</a:t>
                      </a:r>
                      <a:endParaRPr lang="en-US" sz="120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497270163"/>
                  </a:ext>
                </a:extLst>
              </a:tr>
              <a:tr h="155517">
                <a:tc rowSpan="3">
                  <a:txBody>
                    <a:bodyPr/>
                    <a:lstStyle/>
                    <a:p>
                      <a:pPr marL="0" marR="0" algn="ctr">
                        <a:lnSpc>
                          <a:spcPct val="107000"/>
                        </a:lnSpc>
                        <a:spcBef>
                          <a:spcPts val="0"/>
                        </a:spcBef>
                        <a:spcAft>
                          <a:spcPts val="0"/>
                        </a:spcAft>
                      </a:pPr>
                      <a:r>
                        <a:rPr lang="en-US" sz="1100" dirty="0">
                          <a:effectLst/>
                        </a:rPr>
                        <a:t>Forward</a:t>
                      </a:r>
                      <a:br>
                        <a:rPr lang="en-US" sz="1100" dirty="0">
                          <a:effectLst/>
                        </a:rPr>
                      </a:br>
                      <a:r>
                        <a:rPr lang="en-US" sz="1100" dirty="0">
                          <a:effectLst/>
                        </a:rPr>
                        <a:t>(CCW)</a:t>
                      </a:r>
                      <a:endParaRPr lang="en-US" sz="1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1.706</a:t>
                      </a:r>
                      <a:endParaRPr lang="en-US" sz="1200"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-0.542</a:t>
                      </a:r>
                      <a:endParaRPr lang="en-US" sz="1200"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302304157"/>
                  </a:ext>
                </a:extLst>
              </a:tr>
              <a:tr h="155517">
                <a:tc vMerge="1">
                  <a:txBody>
                    <a:bodyPr/>
                    <a:lstStyle/>
                    <a:p>
                      <a:endParaRPr lang="en-US"/>
                    </a:p>
                  </a:txBody>
                  <a:tcPr/>
                </a:tc>
                <a:tc>
                  <a:txBody>
                    <a:bodyPr/>
                    <a:lstStyle/>
                    <a:p>
                      <a:pPr marL="0" marR="0" algn="ctr">
                        <a:lnSpc>
                          <a:spcPct val="107000"/>
                        </a:lnSpc>
                        <a:spcBef>
                          <a:spcPts val="0"/>
                        </a:spcBef>
                        <a:spcAft>
                          <a:spcPts val="0"/>
                        </a:spcAft>
                      </a:pPr>
                      <a:r>
                        <a:rPr lang="en-US" sz="1100" dirty="0">
                          <a:effectLst/>
                        </a:rPr>
                        <a:t>1.714</a:t>
                      </a:r>
                      <a:endParaRPr lang="en-US" sz="1200"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100">
                          <a:effectLst/>
                        </a:rPr>
                        <a:t>-0.586</a:t>
                      </a:r>
                      <a:endParaRPr lang="en-US" sz="120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3964305701"/>
                  </a:ext>
                </a:extLst>
              </a:tr>
              <a:tr h="155517">
                <a:tc vMerge="1">
                  <a:txBody>
                    <a:bodyPr/>
                    <a:lstStyle/>
                    <a:p>
                      <a:endParaRPr lang="en-US"/>
                    </a:p>
                  </a:txBody>
                  <a:tcPr/>
                </a:tc>
                <a:tc>
                  <a:txBody>
                    <a:bodyPr/>
                    <a:lstStyle/>
                    <a:p>
                      <a:pPr marL="0" marR="0" algn="ctr">
                        <a:lnSpc>
                          <a:spcPct val="107000"/>
                        </a:lnSpc>
                        <a:spcBef>
                          <a:spcPts val="0"/>
                        </a:spcBef>
                        <a:spcAft>
                          <a:spcPts val="0"/>
                        </a:spcAft>
                      </a:pPr>
                      <a:r>
                        <a:rPr lang="en-US" sz="1100" dirty="0">
                          <a:effectLst/>
                        </a:rPr>
                        <a:t>1.714</a:t>
                      </a:r>
                      <a:endParaRPr lang="en-US" sz="1200"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100">
                          <a:effectLst/>
                        </a:rPr>
                        <a:t>-0.581</a:t>
                      </a:r>
                      <a:endParaRPr lang="en-US" sz="120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2095077551"/>
                  </a:ext>
                </a:extLst>
              </a:tr>
              <a:tr h="155517">
                <a:tc rowSpan="3">
                  <a:txBody>
                    <a:bodyPr/>
                    <a:lstStyle/>
                    <a:p>
                      <a:pPr marL="0" marR="0" algn="ctr">
                        <a:lnSpc>
                          <a:spcPct val="107000"/>
                        </a:lnSpc>
                        <a:spcBef>
                          <a:spcPts val="0"/>
                        </a:spcBef>
                        <a:spcAft>
                          <a:spcPts val="0"/>
                        </a:spcAft>
                      </a:pPr>
                      <a:r>
                        <a:rPr lang="en-US" sz="1100" dirty="0">
                          <a:effectLst/>
                        </a:rPr>
                        <a:t>Reverse</a:t>
                      </a:r>
                      <a:br>
                        <a:rPr lang="en-US" sz="1100" dirty="0">
                          <a:effectLst/>
                        </a:rPr>
                      </a:br>
                      <a:r>
                        <a:rPr lang="en-US" sz="1100" dirty="0">
                          <a:effectLst/>
                        </a:rPr>
                        <a:t>(CW)</a:t>
                      </a:r>
                      <a:endParaRPr lang="en-US" sz="1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-1.714</a:t>
                      </a:r>
                      <a:endParaRPr lang="en-US" sz="1200"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100">
                          <a:effectLst/>
                        </a:rPr>
                        <a:t>0.532</a:t>
                      </a:r>
                      <a:endParaRPr lang="en-US" sz="120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3244453289"/>
                  </a:ext>
                </a:extLst>
              </a:tr>
              <a:tr h="155517">
                <a:tc vMerge="1">
                  <a:txBody>
                    <a:bodyPr/>
                    <a:lstStyle/>
                    <a:p>
                      <a:endParaRPr lang="en-US"/>
                    </a:p>
                  </a:txBody>
                  <a:tcPr/>
                </a:tc>
                <a:tc>
                  <a:txBody>
                    <a:bodyPr/>
                    <a:lstStyle/>
                    <a:p>
                      <a:pPr marL="0" marR="0" algn="ctr">
                        <a:lnSpc>
                          <a:spcPct val="107000"/>
                        </a:lnSpc>
                        <a:spcBef>
                          <a:spcPts val="0"/>
                        </a:spcBef>
                        <a:spcAft>
                          <a:spcPts val="0"/>
                        </a:spcAft>
                      </a:pPr>
                      <a:r>
                        <a:rPr lang="en-US" sz="1100" dirty="0">
                          <a:effectLst/>
                        </a:rPr>
                        <a:t>-1.722</a:t>
                      </a:r>
                      <a:endParaRPr lang="en-US" sz="1200"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0.498</a:t>
                      </a:r>
                      <a:endParaRPr lang="en-US" sz="1200"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2362337270"/>
                  </a:ext>
                </a:extLst>
              </a:tr>
              <a:tr h="155517">
                <a:tc vMerge="1">
                  <a:txBody>
                    <a:bodyPr/>
                    <a:lstStyle/>
                    <a:p>
                      <a:endParaRPr lang="en-US"/>
                    </a:p>
                  </a:txBody>
                  <a:tcPr/>
                </a:tc>
                <a:tc>
                  <a:txBody>
                    <a:bodyPr/>
                    <a:lstStyle/>
                    <a:p>
                      <a:pPr marL="0" marR="0" algn="ctr">
                        <a:lnSpc>
                          <a:spcPct val="107000"/>
                        </a:lnSpc>
                        <a:spcBef>
                          <a:spcPts val="0"/>
                        </a:spcBef>
                        <a:spcAft>
                          <a:spcPts val="0"/>
                        </a:spcAft>
                      </a:pPr>
                      <a:r>
                        <a:rPr lang="en-US" sz="1100" dirty="0">
                          <a:effectLst/>
                        </a:rPr>
                        <a:t>-1.712</a:t>
                      </a:r>
                      <a:endParaRPr lang="en-US" sz="1200"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0.522</a:t>
                      </a:r>
                      <a:endParaRPr lang="en-US" sz="1200"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3662665418"/>
                  </a:ext>
                </a:extLst>
              </a:tr>
            </a:tbl>
          </a:graphicData>
        </a:graphic>
      </p:graphicFrame>
      <p:grpSp>
        <p:nvGrpSpPr>
          <p:cNvPr id="21" name="Group 20">
            <a:extLst>
              <a:ext uri="{FF2B5EF4-FFF2-40B4-BE49-F238E27FC236}">
                <a16:creationId xmlns:a16="http://schemas.microsoft.com/office/drawing/2014/main" id="{0F0AB9E5-BC5D-49FD-B158-2E4D5AEBBB6C}"/>
              </a:ext>
            </a:extLst>
          </p:cNvPr>
          <p:cNvGrpSpPr/>
          <p:nvPr/>
        </p:nvGrpSpPr>
        <p:grpSpPr>
          <a:xfrm>
            <a:off x="3754935" y="676562"/>
            <a:ext cx="4472305" cy="6220926"/>
            <a:chOff x="3927180" y="675779"/>
            <a:chExt cx="4472305" cy="6220926"/>
          </a:xfrm>
        </p:grpSpPr>
        <p:sp>
          <p:nvSpPr>
            <p:cNvPr id="29" name="TextBox 28">
              <a:extLst>
                <a:ext uri="{FF2B5EF4-FFF2-40B4-BE49-F238E27FC236}">
                  <a16:creationId xmlns:a16="http://schemas.microsoft.com/office/drawing/2014/main" id="{0DE859DD-6FE7-421A-B54A-5ADCDCF109ED}"/>
                </a:ext>
              </a:extLst>
            </p:cNvPr>
            <p:cNvSpPr txBox="1"/>
            <p:nvPr/>
          </p:nvSpPr>
          <p:spPr>
            <a:xfrm>
              <a:off x="4011663" y="3130464"/>
              <a:ext cx="4324014" cy="2092881"/>
            </a:xfrm>
            <a:prstGeom prst="rect">
              <a:avLst/>
            </a:prstGeom>
            <a:noFill/>
          </p:spPr>
          <p:txBody>
            <a:bodyPr wrap="square" rtlCol="0">
              <a:spAutoFit/>
            </a:bodyPr>
            <a:lstStyle/>
            <a:p>
              <a:pPr marL="171450" indent="-57150">
                <a:buFont typeface="Arial" panose="020B0604020202020204" pitchFamily="34" charset="0"/>
                <a:buChar char="•"/>
              </a:pPr>
              <a:r>
                <a:rPr lang="en-US" sz="800" dirty="0"/>
                <a:t>The rotors and the modulators are made from 60mm diameter, 20mm thick </a:t>
              </a:r>
              <a:r>
                <a:rPr lang="en-US" sz="800" dirty="0" err="1"/>
                <a:t>Somaloy</a:t>
              </a:r>
              <a:r>
                <a:rPr lang="en-US" sz="800" dirty="0"/>
                <a:t> pucks, as shown in Figure 4.</a:t>
              </a:r>
            </a:p>
            <a:p>
              <a:pPr marL="514350" lvl="1" indent="-57150">
                <a:buFont typeface="Arial" panose="020B0604020202020204" pitchFamily="34" charset="0"/>
                <a:buChar char="•"/>
              </a:pPr>
              <a:r>
                <a:rPr lang="en-US" sz="800" dirty="0" err="1"/>
                <a:t>Somaloy</a:t>
              </a:r>
              <a:r>
                <a:rPr lang="en-US" sz="800" dirty="0"/>
                <a:t> is a special soft magnetic composite material made of sintered powder and allows for good magnetic flux flow with low losses</a:t>
              </a:r>
            </a:p>
            <a:p>
              <a:pPr marL="171450" indent="-57150">
                <a:buFont typeface="Arial" panose="020B0604020202020204" pitchFamily="34" charset="0"/>
                <a:buChar char="•"/>
              </a:pPr>
              <a:r>
                <a:rPr lang="en-US" sz="800" dirty="0"/>
                <a:t>Assembly was complicated by two main factors:</a:t>
              </a:r>
            </a:p>
            <a:p>
              <a:pPr marL="514350" lvl="1" indent="-57150">
                <a:buFont typeface="Arial" panose="020B0604020202020204" pitchFamily="34" charset="0"/>
                <a:buChar char="•"/>
              </a:pPr>
              <a:r>
                <a:rPr lang="en-US" sz="800" dirty="0"/>
                <a:t>Firstly, to stop the magnetic flux from the powerful magnet interfering with the other parts, most of the gear had to be made of non-magnetic materials. We 3D printed most of the parts in PETG plastic, however for the steel shafts we used a variety of  stainless steel that is non-magnetic. The screws/fasteners were small enough, so normal steel screws could be used</a:t>
              </a:r>
            </a:p>
            <a:p>
              <a:pPr marL="514350" lvl="1" indent="-57150">
                <a:buFont typeface="Arial" panose="020B0604020202020204" pitchFamily="34" charset="0"/>
                <a:buChar char="•"/>
              </a:pPr>
              <a:r>
                <a:rPr lang="en-US" sz="800" dirty="0"/>
                <a:t>Secondly, the large Neodymium-Iron-Boron magnet, would create ~250lbs of pulling force towards the other rotor. So, to ensure that the gear was put together in a slow and controlled manner, long screws were used to slowly lower one side of the gear onto the other (See Figure 5)</a:t>
              </a:r>
            </a:p>
            <a:p>
              <a:endParaRPr lang="en-US" dirty="0"/>
            </a:p>
          </p:txBody>
        </p:sp>
        <p:grpSp>
          <p:nvGrpSpPr>
            <p:cNvPr id="17" name="Group 16">
              <a:extLst>
                <a:ext uri="{FF2B5EF4-FFF2-40B4-BE49-F238E27FC236}">
                  <a16:creationId xmlns:a16="http://schemas.microsoft.com/office/drawing/2014/main" id="{0DE92D9B-3015-4B8F-B7D5-9112569244A7}"/>
                </a:ext>
              </a:extLst>
            </p:cNvPr>
            <p:cNvGrpSpPr/>
            <p:nvPr/>
          </p:nvGrpSpPr>
          <p:grpSpPr>
            <a:xfrm>
              <a:off x="3927180" y="675779"/>
              <a:ext cx="4472305" cy="6220926"/>
              <a:chOff x="3927180" y="675779"/>
              <a:chExt cx="4472305" cy="6220926"/>
            </a:xfrm>
          </p:grpSpPr>
          <p:sp>
            <p:nvSpPr>
              <p:cNvPr id="8" name="TextBox 7">
                <a:extLst>
                  <a:ext uri="{FF2B5EF4-FFF2-40B4-BE49-F238E27FC236}">
                    <a16:creationId xmlns:a16="http://schemas.microsoft.com/office/drawing/2014/main" id="{5AAB5FB1-607A-46FE-80B8-1A0B25D4E9C7}"/>
                  </a:ext>
                </a:extLst>
              </p:cNvPr>
              <p:cNvSpPr txBox="1"/>
              <p:nvPr/>
            </p:nvSpPr>
            <p:spPr>
              <a:xfrm>
                <a:off x="4936814" y="675779"/>
                <a:ext cx="2496389" cy="307777"/>
              </a:xfrm>
              <a:prstGeom prst="rect">
                <a:avLst/>
              </a:prstGeom>
              <a:solidFill>
                <a:schemeClr val="accent2"/>
              </a:solidFill>
            </p:spPr>
            <p:txBody>
              <a:bodyPr wrap="none" rtlCol="0">
                <a:spAutoFit/>
              </a:bodyPr>
              <a:lstStyle/>
              <a:p>
                <a:r>
                  <a:rPr lang="en-US" sz="1400" dirty="0">
                    <a:solidFill>
                      <a:schemeClr val="bg1"/>
                    </a:solidFill>
                  </a:rPr>
                  <a:t>Prototype Design and Assembly</a:t>
                </a:r>
              </a:p>
            </p:txBody>
          </p:sp>
          <p:sp>
            <p:nvSpPr>
              <p:cNvPr id="20" name="TextBox 19">
                <a:extLst>
                  <a:ext uri="{FF2B5EF4-FFF2-40B4-BE49-F238E27FC236}">
                    <a16:creationId xmlns:a16="http://schemas.microsoft.com/office/drawing/2014/main" id="{77F78C4A-E84B-473B-BF5D-861B3E292C53}"/>
                  </a:ext>
                </a:extLst>
              </p:cNvPr>
              <p:cNvSpPr txBox="1"/>
              <p:nvPr/>
            </p:nvSpPr>
            <p:spPr>
              <a:xfrm>
                <a:off x="3927180" y="982879"/>
                <a:ext cx="4472305" cy="954107"/>
              </a:xfrm>
              <a:prstGeom prst="rect">
                <a:avLst/>
              </a:prstGeom>
              <a:noFill/>
            </p:spPr>
            <p:txBody>
              <a:bodyPr wrap="square" rtlCol="0">
                <a:spAutoFit/>
              </a:bodyPr>
              <a:lstStyle/>
              <a:p>
                <a:pPr marL="285750" indent="-57150">
                  <a:buFont typeface="Arial" panose="020B0604020202020204" pitchFamily="34" charset="0"/>
                  <a:buChar char="•"/>
                </a:pPr>
                <a:r>
                  <a:rPr lang="en-US" sz="800" dirty="0"/>
                  <a:t>The main advantage of our new topology was ease of assembly</a:t>
                </a:r>
              </a:p>
              <a:p>
                <a:pPr marL="514350" lvl="1" indent="-57150">
                  <a:buFont typeface="Arial" panose="020B0604020202020204" pitchFamily="34" charset="0"/>
                  <a:buChar char="•"/>
                </a:pPr>
                <a:r>
                  <a:rPr lang="en-US" sz="800" dirty="0"/>
                  <a:t>In other topologies, one of the most difficult parts of assembly is the magnet arrays</a:t>
                </a:r>
              </a:p>
              <a:p>
                <a:pPr marL="687388" lvl="2" indent="-57150">
                  <a:buFont typeface="Arial" panose="020B0604020202020204" pitchFamily="34" charset="0"/>
                  <a:buChar char="•"/>
                </a:pPr>
                <a:r>
                  <a:rPr lang="en-US" sz="800" dirty="0"/>
                  <a:t>We solved this problem by making our topology only use one large disk magnet</a:t>
                </a:r>
              </a:p>
              <a:p>
                <a:pPr marL="514350" lvl="1" indent="-57150">
                  <a:buFont typeface="Arial" panose="020B0604020202020204" pitchFamily="34" charset="0"/>
                  <a:buChar char="•"/>
                </a:pPr>
                <a:r>
                  <a:rPr lang="en-US" sz="800" dirty="0"/>
                  <a:t>Additionally, unlike other topologies, the modulators are not contained within the gear, rather they are suspended externally, which aids in manufacturing</a:t>
                </a:r>
              </a:p>
              <a:p>
                <a:pPr marL="285750" indent="-57150">
                  <a:buFont typeface="Arial" panose="020B0604020202020204" pitchFamily="34" charset="0"/>
                  <a:buChar char="•"/>
                </a:pPr>
                <a:r>
                  <a:rPr lang="en-US" sz="800" dirty="0"/>
                  <a:t>After settling on design parameters from the simulations, a gear enclosure, end caps and input/output shafts were designed in CAD. The final model is shown in Figure 3.</a:t>
                </a:r>
              </a:p>
            </p:txBody>
          </p:sp>
          <p:grpSp>
            <p:nvGrpSpPr>
              <p:cNvPr id="15" name="Group 14">
                <a:extLst>
                  <a:ext uri="{FF2B5EF4-FFF2-40B4-BE49-F238E27FC236}">
                    <a16:creationId xmlns:a16="http://schemas.microsoft.com/office/drawing/2014/main" id="{C6D3F51B-1EA0-4C1B-B04E-1A42ADC96CE7}"/>
                  </a:ext>
                </a:extLst>
              </p:cNvPr>
              <p:cNvGrpSpPr/>
              <p:nvPr/>
            </p:nvGrpSpPr>
            <p:grpSpPr>
              <a:xfrm>
                <a:off x="4177098" y="2021869"/>
                <a:ext cx="4167492" cy="4874836"/>
                <a:chOff x="4177098" y="2021869"/>
                <a:chExt cx="4167492" cy="4874836"/>
              </a:xfrm>
            </p:grpSpPr>
            <p:pic>
              <p:nvPicPr>
                <p:cNvPr id="22" name="Picture 21">
                  <a:extLst>
                    <a:ext uri="{FF2B5EF4-FFF2-40B4-BE49-F238E27FC236}">
                      <a16:creationId xmlns:a16="http://schemas.microsoft.com/office/drawing/2014/main" id="{C58A5E68-776B-42A0-90EC-A911D5C0FA1E}"/>
                    </a:ext>
                  </a:extLst>
                </p:cNvPr>
                <p:cNvPicPr>
                  <a:picLocks noChangeAspect="1"/>
                </p:cNvPicPr>
                <p:nvPr/>
              </p:nvPicPr>
              <p:blipFill rotWithShape="1">
                <a:blip r:embed="rId5"/>
                <a:srcRect l="11804" t="472" r="14561" b="2950"/>
                <a:stretch/>
              </p:blipFill>
              <p:spPr>
                <a:xfrm>
                  <a:off x="5999302" y="4783463"/>
                  <a:ext cx="739159" cy="727096"/>
                </a:xfrm>
                <a:prstGeom prst="rect">
                  <a:avLst/>
                </a:prstGeom>
              </p:spPr>
            </p:pic>
            <p:pic>
              <p:nvPicPr>
                <p:cNvPr id="25" name="Picture 24">
                  <a:extLst>
                    <a:ext uri="{FF2B5EF4-FFF2-40B4-BE49-F238E27FC236}">
                      <a16:creationId xmlns:a16="http://schemas.microsoft.com/office/drawing/2014/main" id="{037142AA-0975-4261-91D1-39D203BEC7BF}"/>
                    </a:ext>
                  </a:extLst>
                </p:cNvPr>
                <p:cNvPicPr>
                  <a:picLocks noChangeAspect="1"/>
                </p:cNvPicPr>
                <p:nvPr/>
              </p:nvPicPr>
              <p:blipFill rotWithShape="1">
                <a:blip r:embed="rId6"/>
                <a:srcRect l="16942" r="27096"/>
                <a:stretch/>
              </p:blipFill>
              <p:spPr>
                <a:xfrm>
                  <a:off x="6587774" y="5760284"/>
                  <a:ext cx="536712" cy="719298"/>
                </a:xfrm>
                <a:prstGeom prst="rect">
                  <a:avLst/>
                </a:prstGeom>
              </p:spPr>
            </p:pic>
            <p:pic>
              <p:nvPicPr>
                <p:cNvPr id="26" name="Picture 25">
                  <a:extLst>
                    <a:ext uri="{FF2B5EF4-FFF2-40B4-BE49-F238E27FC236}">
                      <a16:creationId xmlns:a16="http://schemas.microsoft.com/office/drawing/2014/main" id="{D79463F6-8DEF-4777-A36D-AA1E27103FE8}"/>
                    </a:ext>
                  </a:extLst>
                </p:cNvPr>
                <p:cNvPicPr>
                  <a:picLocks noChangeAspect="1"/>
                </p:cNvPicPr>
                <p:nvPr/>
              </p:nvPicPr>
              <p:blipFill rotWithShape="1">
                <a:blip r:embed="rId7"/>
                <a:srcRect t="17739" b="8290"/>
                <a:stretch/>
              </p:blipFill>
              <p:spPr>
                <a:xfrm>
                  <a:off x="5809144" y="5779494"/>
                  <a:ext cx="729052" cy="719298"/>
                </a:xfrm>
                <a:prstGeom prst="rect">
                  <a:avLst/>
                </a:prstGeom>
              </p:spPr>
            </p:pic>
            <p:pic>
              <p:nvPicPr>
                <p:cNvPr id="27" name="Picture 26">
                  <a:extLst>
                    <a:ext uri="{FF2B5EF4-FFF2-40B4-BE49-F238E27FC236}">
                      <a16:creationId xmlns:a16="http://schemas.microsoft.com/office/drawing/2014/main" id="{9428B067-E85A-4F34-A32E-9012E7512D3C}"/>
                    </a:ext>
                  </a:extLst>
                </p:cNvPr>
                <p:cNvPicPr>
                  <a:picLocks noChangeAspect="1"/>
                </p:cNvPicPr>
                <p:nvPr/>
              </p:nvPicPr>
              <p:blipFill rotWithShape="1">
                <a:blip r:embed="rId8"/>
                <a:srcRect l="14182" t="22087" r="7681" b="10203"/>
                <a:stretch/>
              </p:blipFill>
              <p:spPr>
                <a:xfrm>
                  <a:off x="5119410" y="5759345"/>
                  <a:ext cx="633156" cy="731810"/>
                </a:xfrm>
                <a:prstGeom prst="rect">
                  <a:avLst/>
                </a:prstGeom>
              </p:spPr>
            </p:pic>
            <p:pic>
              <p:nvPicPr>
                <p:cNvPr id="28" name="Picture 27">
                  <a:extLst>
                    <a:ext uri="{FF2B5EF4-FFF2-40B4-BE49-F238E27FC236}">
                      <a16:creationId xmlns:a16="http://schemas.microsoft.com/office/drawing/2014/main" id="{7CA8326B-90AD-432C-8B9B-FE289A299CD3}"/>
                    </a:ext>
                  </a:extLst>
                </p:cNvPr>
                <p:cNvPicPr>
                  <a:picLocks noChangeAspect="1"/>
                </p:cNvPicPr>
                <p:nvPr/>
              </p:nvPicPr>
              <p:blipFill rotWithShape="1">
                <a:blip r:embed="rId9"/>
                <a:srcRect l="32920" t="19188" r="35368" b="13745"/>
                <a:stretch/>
              </p:blipFill>
              <p:spPr>
                <a:xfrm>
                  <a:off x="7166106" y="5754028"/>
                  <a:ext cx="461381" cy="731810"/>
                </a:xfrm>
                <a:prstGeom prst="rect">
                  <a:avLst/>
                </a:prstGeom>
              </p:spPr>
            </p:pic>
            <p:pic>
              <p:nvPicPr>
                <p:cNvPr id="33" name="Picture 32">
                  <a:extLst>
                    <a:ext uri="{FF2B5EF4-FFF2-40B4-BE49-F238E27FC236}">
                      <a16:creationId xmlns:a16="http://schemas.microsoft.com/office/drawing/2014/main" id="{40516030-0E05-4CCD-9C4E-ABC67A9C789C}"/>
                    </a:ext>
                  </a:extLst>
                </p:cNvPr>
                <p:cNvPicPr>
                  <a:picLocks noChangeAspect="1"/>
                </p:cNvPicPr>
                <p:nvPr/>
              </p:nvPicPr>
              <p:blipFill rotWithShape="1">
                <a:blip r:embed="rId10"/>
                <a:srcRect r="3567"/>
                <a:stretch/>
              </p:blipFill>
              <p:spPr>
                <a:xfrm>
                  <a:off x="6621278" y="2021869"/>
                  <a:ext cx="1383032" cy="764281"/>
                </a:xfrm>
                <a:prstGeom prst="rect">
                  <a:avLst/>
                </a:prstGeom>
              </p:spPr>
            </p:pic>
            <p:sp>
              <p:nvSpPr>
                <p:cNvPr id="35" name="TextBox 34">
                  <a:extLst>
                    <a:ext uri="{FF2B5EF4-FFF2-40B4-BE49-F238E27FC236}">
                      <a16:creationId xmlns:a16="http://schemas.microsoft.com/office/drawing/2014/main" id="{66F19A83-4E6E-43A7-95F5-794DF7B17E8E}"/>
                    </a:ext>
                  </a:extLst>
                </p:cNvPr>
                <p:cNvSpPr txBox="1"/>
                <p:nvPr/>
              </p:nvSpPr>
              <p:spPr>
                <a:xfrm>
                  <a:off x="4177098" y="2831011"/>
                  <a:ext cx="3972471" cy="338554"/>
                </a:xfrm>
                <a:prstGeom prst="rect">
                  <a:avLst/>
                </a:prstGeom>
                <a:noFill/>
              </p:spPr>
              <p:txBody>
                <a:bodyPr wrap="square" rtlCol="0">
                  <a:spAutoFit/>
                </a:bodyPr>
                <a:lstStyle/>
                <a:p>
                  <a:r>
                    <a:rPr lang="en-US" sz="800" dirty="0"/>
                    <a:t>Fig. 3: A picture of the assembled gear (left), a matching view of the Fusion 360 CAD model of the magnetic gear (middle), a screenshot of inner workings of the gear also in CAD</a:t>
                  </a:r>
                </a:p>
              </p:txBody>
            </p:sp>
            <p:sp>
              <p:nvSpPr>
                <p:cNvPr id="36" name="TextBox 35">
                  <a:extLst>
                    <a:ext uri="{FF2B5EF4-FFF2-40B4-BE49-F238E27FC236}">
                      <a16:creationId xmlns:a16="http://schemas.microsoft.com/office/drawing/2014/main" id="{7F9E7927-316C-4C28-A6D8-E3BC8FEC426C}"/>
                    </a:ext>
                  </a:extLst>
                </p:cNvPr>
                <p:cNvSpPr txBox="1"/>
                <p:nvPr/>
              </p:nvSpPr>
              <p:spPr>
                <a:xfrm>
                  <a:off x="4263482" y="5473070"/>
                  <a:ext cx="4017717" cy="338554"/>
                </a:xfrm>
                <a:prstGeom prst="rect">
                  <a:avLst/>
                </a:prstGeom>
                <a:noFill/>
              </p:spPr>
              <p:txBody>
                <a:bodyPr wrap="square" rtlCol="0">
                  <a:spAutoFit/>
                </a:bodyPr>
                <a:lstStyle/>
                <a:p>
                  <a:r>
                    <a:rPr lang="en-US" sz="800" dirty="0"/>
                    <a:t>Fig. 4: Raw </a:t>
                  </a:r>
                  <a:r>
                    <a:rPr lang="en-US" sz="800" dirty="0" err="1"/>
                    <a:t>Somaloy</a:t>
                  </a:r>
                  <a:r>
                    <a:rPr lang="en-US" sz="800" dirty="0"/>
                    <a:t> puck (top left), modulators (top right), high speed rotor (bottom left), low speed rotor (bottom right).</a:t>
                  </a:r>
                </a:p>
              </p:txBody>
            </p:sp>
            <p:sp>
              <p:nvSpPr>
                <p:cNvPr id="37" name="TextBox 36">
                  <a:extLst>
                    <a:ext uri="{FF2B5EF4-FFF2-40B4-BE49-F238E27FC236}">
                      <a16:creationId xmlns:a16="http://schemas.microsoft.com/office/drawing/2014/main" id="{A8313D76-BC16-449C-932A-DC5A27DCBC1C}"/>
                    </a:ext>
                  </a:extLst>
                </p:cNvPr>
                <p:cNvSpPr txBox="1"/>
                <p:nvPr/>
              </p:nvSpPr>
              <p:spPr>
                <a:xfrm>
                  <a:off x="4326873" y="6435040"/>
                  <a:ext cx="4017717" cy="461665"/>
                </a:xfrm>
                <a:prstGeom prst="rect">
                  <a:avLst/>
                </a:prstGeom>
                <a:noFill/>
              </p:spPr>
              <p:txBody>
                <a:bodyPr wrap="square" rtlCol="0">
                  <a:spAutoFit/>
                </a:bodyPr>
                <a:lstStyle/>
                <a:p>
                  <a:r>
                    <a:rPr lang="en-US" sz="800" dirty="0"/>
                    <a:t>Fig. 5: The two 304 stainless steel shafts, the modulators and the modulator “cage” (left), the high speed rotor installed (center left), lowering the halves of the main assembly (center right), the assembled gear (right)</a:t>
                  </a:r>
                </a:p>
              </p:txBody>
            </p:sp>
            <p:pic>
              <p:nvPicPr>
                <p:cNvPr id="24" name="Picture 23">
                  <a:extLst>
                    <a:ext uri="{FF2B5EF4-FFF2-40B4-BE49-F238E27FC236}">
                      <a16:creationId xmlns:a16="http://schemas.microsoft.com/office/drawing/2014/main" id="{AB4E8555-54B0-4313-8A32-F994D10E517F}"/>
                    </a:ext>
                  </a:extLst>
                </p:cNvPr>
                <p:cNvPicPr>
                  <a:picLocks noChangeAspect="1"/>
                </p:cNvPicPr>
                <p:nvPr/>
              </p:nvPicPr>
              <p:blipFill>
                <a:blip r:embed="rId11"/>
                <a:stretch>
                  <a:fillRect/>
                </a:stretch>
              </p:blipFill>
              <p:spPr>
                <a:xfrm>
                  <a:off x="5560745" y="2058083"/>
                  <a:ext cx="1044843" cy="731811"/>
                </a:xfrm>
                <a:prstGeom prst="rect">
                  <a:avLst/>
                </a:prstGeom>
              </p:spPr>
            </p:pic>
            <p:pic>
              <p:nvPicPr>
                <p:cNvPr id="30" name="Picture 29">
                  <a:extLst>
                    <a:ext uri="{FF2B5EF4-FFF2-40B4-BE49-F238E27FC236}">
                      <a16:creationId xmlns:a16="http://schemas.microsoft.com/office/drawing/2014/main" id="{64EB5897-19DA-4A4D-A8D6-292E282508BF}"/>
                    </a:ext>
                  </a:extLst>
                </p:cNvPr>
                <p:cNvPicPr>
                  <a:picLocks noChangeAspect="1"/>
                </p:cNvPicPr>
                <p:nvPr/>
              </p:nvPicPr>
              <p:blipFill rotWithShape="1">
                <a:blip r:embed="rId12"/>
                <a:srcRect l="26634" t="21355" r="10370" b="21148"/>
                <a:stretch/>
              </p:blipFill>
              <p:spPr>
                <a:xfrm>
                  <a:off x="4328213" y="2042581"/>
                  <a:ext cx="1069308" cy="731812"/>
                </a:xfrm>
                <a:prstGeom prst="rect">
                  <a:avLst/>
                </a:prstGeom>
              </p:spPr>
            </p:pic>
          </p:grpSp>
        </p:grpSp>
      </p:grpSp>
      <p:pic>
        <p:nvPicPr>
          <p:cNvPr id="123" name="Picture 122">
            <a:extLst>
              <a:ext uri="{FF2B5EF4-FFF2-40B4-BE49-F238E27FC236}">
                <a16:creationId xmlns:a16="http://schemas.microsoft.com/office/drawing/2014/main" id="{6831F385-5204-4056-A955-103BD85AA396}"/>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1142661" y="5170660"/>
            <a:ext cx="1028296" cy="1140909"/>
          </a:xfrm>
          <a:prstGeom prst="rect">
            <a:avLst/>
          </a:prstGeom>
          <a:noFill/>
          <a:ln>
            <a:noFill/>
          </a:ln>
        </p:spPr>
      </p:pic>
      <p:pic>
        <p:nvPicPr>
          <p:cNvPr id="125" name="Picture 124">
            <a:extLst>
              <a:ext uri="{FF2B5EF4-FFF2-40B4-BE49-F238E27FC236}">
                <a16:creationId xmlns:a16="http://schemas.microsoft.com/office/drawing/2014/main" id="{71406888-5389-4EC9-ACD7-72B66F3AB80E}"/>
              </a:ext>
            </a:extLst>
          </p:cNvPr>
          <p:cNvPicPr/>
          <p:nvPr/>
        </p:nvPicPr>
        <p:blipFill>
          <a:blip r:embed="rId14">
            <a:extLst>
              <a:ext uri="{28A0092B-C50C-407E-A947-70E740481C1C}">
                <a14:useLocalDpi xmlns:a14="http://schemas.microsoft.com/office/drawing/2010/main" val="0"/>
              </a:ext>
            </a:extLst>
          </a:blip>
          <a:srcRect/>
          <a:stretch>
            <a:fillRect/>
          </a:stretch>
        </p:blipFill>
        <p:spPr bwMode="auto">
          <a:xfrm>
            <a:off x="75658" y="5177570"/>
            <a:ext cx="1028296" cy="1140909"/>
          </a:xfrm>
          <a:prstGeom prst="rect">
            <a:avLst/>
          </a:prstGeom>
          <a:noFill/>
          <a:ln>
            <a:noFill/>
          </a:ln>
        </p:spPr>
      </p:pic>
      <p:pic>
        <p:nvPicPr>
          <p:cNvPr id="127" name="Picture 126">
            <a:extLst>
              <a:ext uri="{FF2B5EF4-FFF2-40B4-BE49-F238E27FC236}">
                <a16:creationId xmlns:a16="http://schemas.microsoft.com/office/drawing/2014/main" id="{9A3BB573-17E8-40C6-A281-78048B97C9C0}"/>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2185885" y="5165367"/>
            <a:ext cx="1033272" cy="1143000"/>
          </a:xfrm>
          <a:prstGeom prst="rect">
            <a:avLst/>
          </a:prstGeom>
          <a:noFill/>
          <a:ln>
            <a:noFill/>
          </a:ln>
        </p:spPr>
      </p:pic>
      <p:pic>
        <p:nvPicPr>
          <p:cNvPr id="128" name="Picture 127">
            <a:extLst>
              <a:ext uri="{FF2B5EF4-FFF2-40B4-BE49-F238E27FC236}">
                <a16:creationId xmlns:a16="http://schemas.microsoft.com/office/drawing/2014/main" id="{D2D873CD-DA5D-4F85-80C9-A02D51A48238}"/>
              </a:ext>
            </a:extLst>
          </p:cNvPr>
          <p:cNvPicPr/>
          <p:nvPr/>
        </p:nvPicPr>
        <p:blipFill>
          <a:blip r:embed="rId16">
            <a:extLst>
              <a:ext uri="{28A0092B-C50C-407E-A947-70E740481C1C}">
                <a14:useLocalDpi xmlns:a14="http://schemas.microsoft.com/office/drawing/2010/main" val="0"/>
              </a:ext>
            </a:extLst>
          </a:blip>
          <a:srcRect/>
          <a:stretch>
            <a:fillRect/>
          </a:stretch>
        </p:blipFill>
        <p:spPr bwMode="auto">
          <a:xfrm>
            <a:off x="3207302" y="5345102"/>
            <a:ext cx="728045" cy="530019"/>
          </a:xfrm>
          <a:prstGeom prst="rect">
            <a:avLst/>
          </a:prstGeom>
          <a:noFill/>
          <a:ln>
            <a:noFill/>
          </a:ln>
        </p:spPr>
      </p:pic>
      <p:cxnSp>
        <p:nvCxnSpPr>
          <p:cNvPr id="50" name="Straight Connector 49">
            <a:extLst>
              <a:ext uri="{FF2B5EF4-FFF2-40B4-BE49-F238E27FC236}">
                <a16:creationId xmlns:a16="http://schemas.microsoft.com/office/drawing/2014/main" id="{07A85628-AC19-422C-AE9F-8F2FCAE1E9A0}"/>
              </a:ext>
            </a:extLst>
          </p:cNvPr>
          <p:cNvCxnSpPr>
            <a:cxnSpLocks/>
          </p:cNvCxnSpPr>
          <p:nvPr/>
        </p:nvCxnSpPr>
        <p:spPr>
          <a:xfrm>
            <a:off x="3965327" y="671566"/>
            <a:ext cx="0" cy="61864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09340EE-BB67-4958-8ECB-A2C8DD8A6AED}"/>
              </a:ext>
            </a:extLst>
          </p:cNvPr>
          <p:cNvCxnSpPr>
            <a:cxnSpLocks/>
          </p:cNvCxnSpPr>
          <p:nvPr/>
        </p:nvCxnSpPr>
        <p:spPr>
          <a:xfrm flipH="1">
            <a:off x="8138888" y="654787"/>
            <a:ext cx="434" cy="62032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0BD60CC-3985-4C42-9E24-CEA03A515D9B}"/>
              </a:ext>
            </a:extLst>
          </p:cNvPr>
          <p:cNvCxnSpPr/>
          <p:nvPr/>
        </p:nvCxnSpPr>
        <p:spPr>
          <a:xfrm>
            <a:off x="-23377" y="4056552"/>
            <a:ext cx="39887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E740A83-CB71-414B-BB6A-B992AE5CDAC4}"/>
              </a:ext>
            </a:extLst>
          </p:cNvPr>
          <p:cNvCxnSpPr/>
          <p:nvPr/>
        </p:nvCxnSpPr>
        <p:spPr>
          <a:xfrm>
            <a:off x="8138888" y="4807762"/>
            <a:ext cx="39887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2559F40-8A88-4135-BB3F-101ACD44F7FA}"/>
              </a:ext>
            </a:extLst>
          </p:cNvPr>
          <p:cNvCxnSpPr/>
          <p:nvPr/>
        </p:nvCxnSpPr>
        <p:spPr>
          <a:xfrm>
            <a:off x="8138888" y="5989486"/>
            <a:ext cx="39887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5B4A3C2-7A4A-461F-87D1-3E122A03DC08}"/>
              </a:ext>
            </a:extLst>
          </p:cNvPr>
          <p:cNvSpPr txBox="1"/>
          <p:nvPr/>
        </p:nvSpPr>
        <p:spPr>
          <a:xfrm>
            <a:off x="10199677" y="148279"/>
            <a:ext cx="1902766" cy="246221"/>
          </a:xfrm>
          <a:prstGeom prst="rect">
            <a:avLst/>
          </a:prstGeom>
          <a:solidFill>
            <a:schemeClr val="accent6">
              <a:lumMod val="75000"/>
            </a:schemeClr>
          </a:solidFill>
        </p:spPr>
        <p:txBody>
          <a:bodyPr wrap="square" rtlCol="0">
            <a:spAutoFit/>
          </a:bodyPr>
          <a:lstStyle/>
          <a:p>
            <a:pPr algn="ctr"/>
            <a:r>
              <a:rPr lang="en-US" sz="1000" dirty="0">
                <a:solidFill>
                  <a:schemeClr val="bg1"/>
                </a:solidFill>
              </a:rPr>
              <a:t>Electric Powertrains Laboratory</a:t>
            </a:r>
          </a:p>
        </p:txBody>
      </p:sp>
    </p:spTree>
    <p:extLst>
      <p:ext uri="{BB962C8B-B14F-4D97-AF65-F5344CB8AC3E}">
        <p14:creationId xmlns:p14="http://schemas.microsoft.com/office/powerpoint/2010/main" val="40019769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3389</TotalTime>
  <Words>1116</Words>
  <Application>Microsoft Office PowerPoint</Application>
  <PresentationFormat>Widescreen</PresentationFormat>
  <Paragraphs>65</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Development and Analysis of a Consequent Pole Transverse Magnetic Gear Salek Khan1 ,Matthew C. Gardner1 1Department of Electrical Engineering and Computer Science, University of Texas at Dallas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and Analysis of a Consequent Pole Transverse Magnetic Gear Matthew C. Gardner1, Salek A. Khan1 1Department of Electrical Engineering and Computer Science, University of Texas at Dallas</dc:title>
  <dc:creator>Salek Khan</dc:creator>
  <cp:lastModifiedBy>Salek Khan</cp:lastModifiedBy>
  <cp:revision>51</cp:revision>
  <dcterms:created xsi:type="dcterms:W3CDTF">2021-07-25T18:45:50Z</dcterms:created>
  <dcterms:modified xsi:type="dcterms:W3CDTF">2021-07-29T18:27:10Z</dcterms:modified>
</cp:coreProperties>
</file>