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6"/>
  </p:notesMasterIdLst>
  <p:sldIdLst>
    <p:sldId id="294" r:id="rId5"/>
  </p:sldIdLst>
  <p:sldSz cx="42062400" cy="36576000"/>
  <p:notesSz cx="32462788" cy="43435588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7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240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6476" userDrawn="1">
          <p15:clr>
            <a:srgbClr val="A4A3A4"/>
          </p15:clr>
        </p15:guide>
        <p15:guide id="6" pos="20033" userDrawn="1">
          <p15:clr>
            <a:srgbClr val="A4A3A4"/>
          </p15:clr>
        </p15:guide>
        <p15:guide id="7" pos="6787" userDrawn="1">
          <p15:clr>
            <a:srgbClr val="A4A3A4"/>
          </p15:clr>
        </p15:guide>
        <p15:guide id="8" pos="19724" userDrawn="1">
          <p15:clr>
            <a:srgbClr val="A4A3A4"/>
          </p15:clr>
        </p15:guide>
        <p15:guide id="9" pos="26191" userDrawn="1">
          <p15:clr>
            <a:srgbClr val="A4A3A4"/>
          </p15:clr>
        </p15:guide>
        <p15:guide id="10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681">
          <p15:clr>
            <a:srgbClr val="A4A3A4"/>
          </p15:clr>
        </p15:guide>
        <p15:guide id="2" pos="102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734"/>
    <a:srgbClr val="047843"/>
    <a:srgbClr val="068148"/>
    <a:srgbClr val="FF6A06"/>
    <a:srgbClr val="E3E9E5"/>
    <a:srgbClr val="3B7193"/>
    <a:srgbClr val="2C556E"/>
    <a:srgbClr val="E7E7E5"/>
    <a:srgbClr val="E4E7E8"/>
    <a:srgbClr val="ED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2" autoAdjust="0"/>
    <p:restoredTop sz="95552" autoAdjust="0"/>
  </p:normalViewPr>
  <p:slideViewPr>
    <p:cSldViewPr snapToGrid="0" snapToObjects="1" showGuides="1">
      <p:cViewPr varScale="1">
        <p:scale>
          <a:sx n="21" d="100"/>
          <a:sy n="21" d="100"/>
        </p:scale>
        <p:origin x="3402" y="18"/>
      </p:cViewPr>
      <p:guideLst>
        <p:guide orient="horz" pos="3687"/>
        <p:guide orient="horz" pos="320"/>
        <p:guide orient="horz" pos="22400"/>
        <p:guide orient="horz"/>
        <p:guide pos="6476"/>
        <p:guide pos="20033"/>
        <p:guide pos="6787"/>
        <p:guide pos="19724"/>
        <p:guide pos="26191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-3138" y="-108"/>
      </p:cViewPr>
      <p:guideLst>
        <p:guide orient="horz" pos="13681"/>
        <p:guide pos="10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C8123-4924-4C39-8C3E-CD8C5E170A55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6C65C2-C929-4C59-9742-9B903931602B}">
      <dgm:prSet phldrT="[Text]" custT="1"/>
      <dgm:spPr>
        <a:xfrm>
          <a:off x="2563165" y="1722417"/>
          <a:ext cx="1833418" cy="1833418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3600">
              <a:latin typeface="Trebuchet MS" panose="020B0603020202020204" pitchFamily="34" charset="0"/>
              <a:ea typeface="+mn-ea"/>
              <a:cs typeface="+mn-cs"/>
            </a:rPr>
            <a:t>Sensor Metrics</a:t>
          </a:r>
          <a:endParaRPr lang="en-US" sz="3600" dirty="0">
            <a:latin typeface="Garamond"/>
            <a:ea typeface="+mn-ea"/>
            <a:cs typeface="+mn-cs"/>
          </a:endParaRPr>
        </a:p>
      </dgm:t>
    </dgm:pt>
    <dgm:pt modelId="{EFF38AE9-614F-406F-81F5-8ECD98BBED82}" type="parTrans" cxnId="{E44AFE7A-3421-4A5A-A33D-7A700E0CD4F5}">
      <dgm:prSet/>
      <dgm:spPr/>
      <dgm:t>
        <a:bodyPr/>
        <a:lstStyle/>
        <a:p>
          <a:endParaRPr lang="en-US" sz="3600"/>
        </a:p>
      </dgm:t>
    </dgm:pt>
    <dgm:pt modelId="{BEDC2C59-1E2F-4B24-A69D-391FCB9EF176}" type="sibTrans" cxnId="{E44AFE7A-3421-4A5A-A33D-7A700E0CD4F5}">
      <dgm:prSet/>
      <dgm:spPr/>
      <dgm:t>
        <a:bodyPr/>
        <a:lstStyle/>
        <a:p>
          <a:endParaRPr lang="en-US" sz="3600"/>
        </a:p>
      </dgm:t>
    </dgm:pt>
    <dgm:pt modelId="{6198905B-9CF5-49EF-88F1-F64719CB6B40}">
      <dgm:prSet phldrT="[Text]" custT="1"/>
      <dgm:spPr>
        <a:xfrm>
          <a:off x="2624782" y="-162341"/>
          <a:ext cx="1710185" cy="1710801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3600">
              <a:latin typeface="Trebuchet MS" panose="020B0603020202020204" pitchFamily="34" charset="0"/>
              <a:ea typeface="+mn-ea"/>
              <a:cs typeface="+mn-cs"/>
            </a:rPr>
            <a:t>Sensitivity</a:t>
          </a:r>
          <a:endParaRPr lang="en-US" sz="3600" dirty="0">
            <a:latin typeface="Garamond"/>
            <a:ea typeface="+mn-ea"/>
            <a:cs typeface="+mn-cs"/>
          </a:endParaRPr>
        </a:p>
      </dgm:t>
    </dgm:pt>
    <dgm:pt modelId="{7F656060-5240-4A55-A06B-8672A322F0B7}" type="parTrans" cxnId="{7F13D6E9-D09D-4713-BB6D-EB31C3634AB2}">
      <dgm:prSet custT="1"/>
      <dgm:spPr/>
      <dgm:t>
        <a:bodyPr/>
        <a:lstStyle/>
        <a:p>
          <a:endParaRPr lang="en-US" sz="3600"/>
        </a:p>
      </dgm:t>
    </dgm:pt>
    <dgm:pt modelId="{E92CE1DD-7D3C-4641-82F3-A993BAD1DD46}" type="sibTrans" cxnId="{7F13D6E9-D09D-4713-BB6D-EB31C3634AB2}">
      <dgm:prSet/>
      <dgm:spPr>
        <a:xfrm>
          <a:off x="1487604" y="646857"/>
          <a:ext cx="3984540" cy="3984540"/>
        </a:xfrm>
        <a:prstGeom prst="blockArc">
          <a:avLst>
            <a:gd name="adj1" fmla="val 16200000"/>
            <a:gd name="adj2" fmla="val 0"/>
            <a:gd name="adj3" fmla="val 4638"/>
          </a:avLst>
        </a:prstGeom>
      </dgm:spPr>
      <dgm:t>
        <a:bodyPr/>
        <a:lstStyle/>
        <a:p>
          <a:endParaRPr lang="en-US" sz="3600"/>
        </a:p>
      </dgm:t>
    </dgm:pt>
    <dgm:pt modelId="{C25138A9-F77D-4E4A-9407-AA2187F3F78A}">
      <dgm:prSet phldrT="[Text]" custT="1"/>
      <dgm:spPr>
        <a:xfrm>
          <a:off x="4575104" y="1828959"/>
          <a:ext cx="1701676" cy="1620335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3600" dirty="0">
              <a:latin typeface="Trebuchet MS" panose="020B0603020202020204" pitchFamily="34" charset="0"/>
              <a:ea typeface="+mn-ea"/>
              <a:cs typeface="+mn-cs"/>
            </a:rPr>
            <a:t>Limit of detection</a:t>
          </a:r>
          <a:endParaRPr lang="en-US" sz="3600" dirty="0">
            <a:latin typeface="Garamond"/>
            <a:ea typeface="+mn-ea"/>
            <a:cs typeface="+mn-cs"/>
          </a:endParaRPr>
        </a:p>
      </dgm:t>
    </dgm:pt>
    <dgm:pt modelId="{A48E0CE7-734D-42DA-A413-71718327D993}" type="parTrans" cxnId="{3B8C85B0-A037-48AD-B40F-1E010A8F0608}">
      <dgm:prSet custT="1"/>
      <dgm:spPr/>
      <dgm:t>
        <a:bodyPr/>
        <a:lstStyle/>
        <a:p>
          <a:endParaRPr lang="en-US" sz="3600"/>
        </a:p>
      </dgm:t>
    </dgm:pt>
    <dgm:pt modelId="{DE745529-F61A-413F-A249-9375E4C656D4}" type="sibTrans" cxnId="{3B8C85B0-A037-48AD-B40F-1E010A8F0608}">
      <dgm:prSet/>
      <dgm:spPr>
        <a:xfrm>
          <a:off x="1487604" y="646857"/>
          <a:ext cx="3984540" cy="3984540"/>
        </a:xfrm>
        <a:prstGeom prst="blockArc">
          <a:avLst>
            <a:gd name="adj1" fmla="val 0"/>
            <a:gd name="adj2" fmla="val 5400000"/>
            <a:gd name="adj3" fmla="val 4638"/>
          </a:avLst>
        </a:prstGeom>
      </dgm:spPr>
      <dgm:t>
        <a:bodyPr/>
        <a:lstStyle/>
        <a:p>
          <a:endParaRPr lang="en-US" sz="3600"/>
        </a:p>
      </dgm:t>
    </dgm:pt>
    <dgm:pt modelId="{C4727481-E42E-4C64-BA77-363354BBCB16}">
      <dgm:prSet phldrT="[Text]" custT="1"/>
      <dgm:spPr>
        <a:xfrm>
          <a:off x="2680058" y="3832421"/>
          <a:ext cx="1599633" cy="1505548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3500" dirty="0">
              <a:latin typeface="Trebuchet MS" panose="020B0603020202020204" pitchFamily="34" charset="0"/>
              <a:ea typeface="+mn-ea"/>
              <a:cs typeface="+mn-cs"/>
            </a:rPr>
            <a:t>Specificity</a:t>
          </a:r>
          <a:endParaRPr lang="en-US" sz="3500" dirty="0">
            <a:latin typeface="Garamond"/>
            <a:ea typeface="+mn-ea"/>
            <a:cs typeface="+mn-cs"/>
          </a:endParaRPr>
        </a:p>
      </dgm:t>
    </dgm:pt>
    <dgm:pt modelId="{18FF11BE-7BE4-452D-B0A0-F5351F2EAD78}" type="parTrans" cxnId="{A90DF944-915F-4B7A-A8F6-8872E0EDB2ED}">
      <dgm:prSet custT="1"/>
      <dgm:spPr/>
      <dgm:t>
        <a:bodyPr/>
        <a:lstStyle/>
        <a:p>
          <a:endParaRPr lang="en-US" sz="3600"/>
        </a:p>
      </dgm:t>
    </dgm:pt>
    <dgm:pt modelId="{4F7FE95E-EA96-43B0-857E-6BAFC1B6DA4F}" type="sibTrans" cxnId="{A90DF944-915F-4B7A-A8F6-8872E0EDB2ED}">
      <dgm:prSet/>
      <dgm:spPr>
        <a:xfrm>
          <a:off x="1487604" y="646857"/>
          <a:ext cx="3984540" cy="398454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</dgm:spPr>
      <dgm:t>
        <a:bodyPr/>
        <a:lstStyle/>
        <a:p>
          <a:endParaRPr lang="en-US" sz="3600"/>
        </a:p>
      </dgm:t>
    </dgm:pt>
    <dgm:pt modelId="{74922CA2-C185-4439-B708-340D21850656}">
      <dgm:prSet phldrT="[Text]" custT="1"/>
      <dgm:spPr>
        <a:xfrm>
          <a:off x="676628" y="1778573"/>
          <a:ext cx="1714356" cy="1721107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n-US" sz="3600">
              <a:latin typeface="Trebuchet MS" panose="020B0603020202020204" pitchFamily="34" charset="0"/>
              <a:ea typeface="+mn-ea"/>
              <a:cs typeface="+mn-cs"/>
            </a:rPr>
            <a:t>Dynamic range</a:t>
          </a:r>
          <a:endParaRPr lang="en-US" sz="3600" dirty="0">
            <a:latin typeface="Garamond"/>
            <a:ea typeface="+mn-ea"/>
            <a:cs typeface="+mn-cs"/>
          </a:endParaRPr>
        </a:p>
      </dgm:t>
    </dgm:pt>
    <dgm:pt modelId="{6F3DD236-FB85-47A7-B784-FE94184CAA14}" type="parTrans" cxnId="{6D7EA948-0ED4-4E8D-A6D1-103B995F91DF}">
      <dgm:prSet custT="1"/>
      <dgm:spPr/>
      <dgm:t>
        <a:bodyPr/>
        <a:lstStyle/>
        <a:p>
          <a:endParaRPr lang="en-US" sz="3600"/>
        </a:p>
      </dgm:t>
    </dgm:pt>
    <dgm:pt modelId="{962E1F39-43DD-4FB2-84FE-24880616DFF7}" type="sibTrans" cxnId="{6D7EA948-0ED4-4E8D-A6D1-103B995F91DF}">
      <dgm:prSet/>
      <dgm:spPr>
        <a:xfrm>
          <a:off x="1487604" y="646857"/>
          <a:ext cx="3984540" cy="398454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</dgm:spPr>
      <dgm:t>
        <a:bodyPr/>
        <a:lstStyle/>
        <a:p>
          <a:endParaRPr lang="en-US" sz="3600"/>
        </a:p>
      </dgm:t>
    </dgm:pt>
    <dgm:pt modelId="{52DF934C-B9B6-414F-B4D1-4DF26FBA0A36}" type="pres">
      <dgm:prSet presAssocID="{FAAC8123-4924-4C39-8C3E-CD8C5E170A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68F835-33B4-4000-B19D-EB307095980F}" type="pres">
      <dgm:prSet presAssocID="{4F6C65C2-C929-4C59-9742-9B903931602B}" presName="centerShape" presStyleLbl="node0" presStyleIdx="0" presStyleCnt="1" custScaleX="101782" custScaleY="101782" custLinFactNeighborX="-289"/>
      <dgm:spPr/>
    </dgm:pt>
    <dgm:pt modelId="{010A7808-38E9-4788-83D7-986DEBE54571}" type="pres">
      <dgm:prSet presAssocID="{6198905B-9CF5-49EF-88F1-F64719CB6B40}" presName="node" presStyleLbl="node1" presStyleIdx="0" presStyleCnt="4" custScaleX="145261" custScaleY="145403">
        <dgm:presLayoutVars>
          <dgm:bulletEnabled val="1"/>
        </dgm:presLayoutVars>
      </dgm:prSet>
      <dgm:spPr/>
    </dgm:pt>
    <dgm:pt modelId="{4B754B60-7875-4E87-BEAC-AF165D8B5D25}" type="pres">
      <dgm:prSet presAssocID="{6198905B-9CF5-49EF-88F1-F64719CB6B40}" presName="dummy" presStyleCnt="0"/>
      <dgm:spPr/>
    </dgm:pt>
    <dgm:pt modelId="{1B01C753-6A30-445C-AF0F-3555EA94F6F7}" type="pres">
      <dgm:prSet presAssocID="{E92CE1DD-7D3C-4641-82F3-A993BAD1DD46}" presName="sibTrans" presStyleLbl="sibTrans2D1" presStyleIdx="0" presStyleCnt="4"/>
      <dgm:spPr/>
    </dgm:pt>
    <dgm:pt modelId="{4AA904D9-1D56-48D9-A962-A9CC0EEF388E}" type="pres">
      <dgm:prSet presAssocID="{C25138A9-F77D-4E4A-9407-AA2187F3F78A}" presName="node" presStyleLbl="node1" presStyleIdx="1" presStyleCnt="4" custScaleX="145403" custScaleY="145403" custRadScaleRad="96883">
        <dgm:presLayoutVars>
          <dgm:bulletEnabled val="1"/>
        </dgm:presLayoutVars>
      </dgm:prSet>
      <dgm:spPr/>
    </dgm:pt>
    <dgm:pt modelId="{C827C1C9-66FF-447D-99C4-CB60542B60E9}" type="pres">
      <dgm:prSet presAssocID="{C25138A9-F77D-4E4A-9407-AA2187F3F78A}" presName="dummy" presStyleCnt="0"/>
      <dgm:spPr/>
    </dgm:pt>
    <dgm:pt modelId="{A0E4B54D-FFBD-428B-A6A6-787A21F76925}" type="pres">
      <dgm:prSet presAssocID="{DE745529-F61A-413F-A249-9375E4C656D4}" presName="sibTrans" presStyleLbl="sibTrans2D1" presStyleIdx="1" presStyleCnt="4"/>
      <dgm:spPr/>
    </dgm:pt>
    <dgm:pt modelId="{47BDD248-90B1-40E3-8FFB-5A80BEC9835C}" type="pres">
      <dgm:prSet presAssocID="{C4727481-E42E-4C64-BA77-363354BBCB16}" presName="node" presStyleLbl="node1" presStyleIdx="2" presStyleCnt="4" custScaleX="145403" custScaleY="145403">
        <dgm:presLayoutVars>
          <dgm:bulletEnabled val="1"/>
        </dgm:presLayoutVars>
      </dgm:prSet>
      <dgm:spPr/>
    </dgm:pt>
    <dgm:pt modelId="{BA74973D-C4CF-4389-BA30-05C18B7B3859}" type="pres">
      <dgm:prSet presAssocID="{C4727481-E42E-4C64-BA77-363354BBCB16}" presName="dummy" presStyleCnt="0"/>
      <dgm:spPr/>
    </dgm:pt>
    <dgm:pt modelId="{31115C01-9010-477C-8C40-2FFA05593821}" type="pres">
      <dgm:prSet presAssocID="{4F7FE95E-EA96-43B0-857E-6BAFC1B6DA4F}" presName="sibTrans" presStyleLbl="sibTrans2D1" presStyleIdx="2" presStyleCnt="4"/>
      <dgm:spPr/>
    </dgm:pt>
    <dgm:pt modelId="{05875AAD-1972-43D3-BD7F-7FFBC0E93E5D}" type="pres">
      <dgm:prSet presAssocID="{74922CA2-C185-4439-B708-340D21850656}" presName="node" presStyleLbl="node1" presStyleIdx="3" presStyleCnt="4" custScaleX="145403" custScaleY="145403" custRadScaleRad="97637">
        <dgm:presLayoutVars>
          <dgm:bulletEnabled val="1"/>
        </dgm:presLayoutVars>
      </dgm:prSet>
      <dgm:spPr/>
    </dgm:pt>
    <dgm:pt modelId="{8F3A52EA-D459-4AA1-BD98-D543FC92086A}" type="pres">
      <dgm:prSet presAssocID="{74922CA2-C185-4439-B708-340D21850656}" presName="dummy" presStyleCnt="0"/>
      <dgm:spPr/>
    </dgm:pt>
    <dgm:pt modelId="{67DE9272-0B19-497C-B0BE-A515794E2443}" type="pres">
      <dgm:prSet presAssocID="{962E1F39-43DD-4FB2-84FE-24880616DFF7}" presName="sibTrans" presStyleLbl="sibTrans2D1" presStyleIdx="3" presStyleCnt="4"/>
      <dgm:spPr/>
    </dgm:pt>
  </dgm:ptLst>
  <dgm:cxnLst>
    <dgm:cxn modelId="{1CF11205-7555-4E35-B888-63617C5ED2C2}" type="presOf" srcId="{962E1F39-43DD-4FB2-84FE-24880616DFF7}" destId="{67DE9272-0B19-497C-B0BE-A515794E2443}" srcOrd="0" destOrd="0" presId="urn:microsoft.com/office/officeart/2005/8/layout/radial6"/>
    <dgm:cxn modelId="{0B58E232-D0DA-4A5C-B9AE-EBD051BD5A0A}" type="presOf" srcId="{4F6C65C2-C929-4C59-9742-9B903931602B}" destId="{4B68F835-33B4-4000-B19D-EB307095980F}" srcOrd="0" destOrd="0" presId="urn:microsoft.com/office/officeart/2005/8/layout/radial6"/>
    <dgm:cxn modelId="{A90DF944-915F-4B7A-A8F6-8872E0EDB2ED}" srcId="{4F6C65C2-C929-4C59-9742-9B903931602B}" destId="{C4727481-E42E-4C64-BA77-363354BBCB16}" srcOrd="2" destOrd="0" parTransId="{18FF11BE-7BE4-452D-B0A0-F5351F2EAD78}" sibTransId="{4F7FE95E-EA96-43B0-857E-6BAFC1B6DA4F}"/>
    <dgm:cxn modelId="{6D7EA948-0ED4-4E8D-A6D1-103B995F91DF}" srcId="{4F6C65C2-C929-4C59-9742-9B903931602B}" destId="{74922CA2-C185-4439-B708-340D21850656}" srcOrd="3" destOrd="0" parTransId="{6F3DD236-FB85-47A7-B784-FE94184CAA14}" sibTransId="{962E1F39-43DD-4FB2-84FE-24880616DFF7}"/>
    <dgm:cxn modelId="{CAC97A58-67A7-4D60-862C-D1157404FAA4}" type="presOf" srcId="{4F7FE95E-EA96-43B0-857E-6BAFC1B6DA4F}" destId="{31115C01-9010-477C-8C40-2FFA05593821}" srcOrd="0" destOrd="0" presId="urn:microsoft.com/office/officeart/2005/8/layout/radial6"/>
    <dgm:cxn modelId="{E44AFE7A-3421-4A5A-A33D-7A700E0CD4F5}" srcId="{FAAC8123-4924-4C39-8C3E-CD8C5E170A55}" destId="{4F6C65C2-C929-4C59-9742-9B903931602B}" srcOrd="0" destOrd="0" parTransId="{EFF38AE9-614F-406F-81F5-8ECD98BBED82}" sibTransId="{BEDC2C59-1E2F-4B24-A69D-391FCB9EF176}"/>
    <dgm:cxn modelId="{66BF66AC-4B7C-4812-A0ED-F4136F502E76}" type="presOf" srcId="{C25138A9-F77D-4E4A-9407-AA2187F3F78A}" destId="{4AA904D9-1D56-48D9-A962-A9CC0EEF388E}" srcOrd="0" destOrd="0" presId="urn:microsoft.com/office/officeart/2005/8/layout/radial6"/>
    <dgm:cxn modelId="{812419AE-9A3C-48CE-8D39-B092A7B868CC}" type="presOf" srcId="{E92CE1DD-7D3C-4641-82F3-A993BAD1DD46}" destId="{1B01C753-6A30-445C-AF0F-3555EA94F6F7}" srcOrd="0" destOrd="0" presId="urn:microsoft.com/office/officeart/2005/8/layout/radial6"/>
    <dgm:cxn modelId="{3B8C85B0-A037-48AD-B40F-1E010A8F0608}" srcId="{4F6C65C2-C929-4C59-9742-9B903931602B}" destId="{C25138A9-F77D-4E4A-9407-AA2187F3F78A}" srcOrd="1" destOrd="0" parTransId="{A48E0CE7-734D-42DA-A413-71718327D993}" sibTransId="{DE745529-F61A-413F-A249-9375E4C656D4}"/>
    <dgm:cxn modelId="{1AD004BD-7FCA-4D63-8AF2-6DDD75F9CF2A}" type="presOf" srcId="{C4727481-E42E-4C64-BA77-363354BBCB16}" destId="{47BDD248-90B1-40E3-8FFB-5A80BEC9835C}" srcOrd="0" destOrd="0" presId="urn:microsoft.com/office/officeart/2005/8/layout/radial6"/>
    <dgm:cxn modelId="{17200EC1-CDED-4719-827A-99FB39872D29}" type="presOf" srcId="{FAAC8123-4924-4C39-8C3E-CD8C5E170A55}" destId="{52DF934C-B9B6-414F-B4D1-4DF26FBA0A36}" srcOrd="0" destOrd="0" presId="urn:microsoft.com/office/officeart/2005/8/layout/radial6"/>
    <dgm:cxn modelId="{FFD2BFCB-D71B-402B-AE4D-8C74107E8BB2}" type="presOf" srcId="{6198905B-9CF5-49EF-88F1-F64719CB6B40}" destId="{010A7808-38E9-4788-83D7-986DEBE54571}" srcOrd="0" destOrd="0" presId="urn:microsoft.com/office/officeart/2005/8/layout/radial6"/>
    <dgm:cxn modelId="{48EB91DC-C384-4A7F-B2CB-28193E35BB6E}" type="presOf" srcId="{DE745529-F61A-413F-A249-9375E4C656D4}" destId="{A0E4B54D-FFBD-428B-A6A6-787A21F76925}" srcOrd="0" destOrd="0" presId="urn:microsoft.com/office/officeart/2005/8/layout/radial6"/>
    <dgm:cxn modelId="{7F13D6E9-D09D-4713-BB6D-EB31C3634AB2}" srcId="{4F6C65C2-C929-4C59-9742-9B903931602B}" destId="{6198905B-9CF5-49EF-88F1-F64719CB6B40}" srcOrd="0" destOrd="0" parTransId="{7F656060-5240-4A55-A06B-8672A322F0B7}" sibTransId="{E92CE1DD-7D3C-4641-82F3-A993BAD1DD46}"/>
    <dgm:cxn modelId="{677422FA-2637-4A41-B4B4-4588AB9DAD6E}" type="presOf" srcId="{74922CA2-C185-4439-B708-340D21850656}" destId="{05875AAD-1972-43D3-BD7F-7FFBC0E93E5D}" srcOrd="0" destOrd="0" presId="urn:microsoft.com/office/officeart/2005/8/layout/radial6"/>
    <dgm:cxn modelId="{B0774ACE-A734-4E67-8135-1895C6714A02}" type="presParOf" srcId="{52DF934C-B9B6-414F-B4D1-4DF26FBA0A36}" destId="{4B68F835-33B4-4000-B19D-EB307095980F}" srcOrd="0" destOrd="0" presId="urn:microsoft.com/office/officeart/2005/8/layout/radial6"/>
    <dgm:cxn modelId="{3C55C3BF-3BA7-4276-A6C2-3EDC238BA33A}" type="presParOf" srcId="{52DF934C-B9B6-414F-B4D1-4DF26FBA0A36}" destId="{010A7808-38E9-4788-83D7-986DEBE54571}" srcOrd="1" destOrd="0" presId="urn:microsoft.com/office/officeart/2005/8/layout/radial6"/>
    <dgm:cxn modelId="{913959DE-A2ED-42BE-A8AD-97D7A6D04AFA}" type="presParOf" srcId="{52DF934C-B9B6-414F-B4D1-4DF26FBA0A36}" destId="{4B754B60-7875-4E87-BEAC-AF165D8B5D25}" srcOrd="2" destOrd="0" presId="urn:microsoft.com/office/officeart/2005/8/layout/radial6"/>
    <dgm:cxn modelId="{3A2AE7E0-0BD8-4CDF-A699-35718D0D3704}" type="presParOf" srcId="{52DF934C-B9B6-414F-B4D1-4DF26FBA0A36}" destId="{1B01C753-6A30-445C-AF0F-3555EA94F6F7}" srcOrd="3" destOrd="0" presId="urn:microsoft.com/office/officeart/2005/8/layout/radial6"/>
    <dgm:cxn modelId="{D70DF6E6-F080-4C53-AB3B-F62F6DD92C9E}" type="presParOf" srcId="{52DF934C-B9B6-414F-B4D1-4DF26FBA0A36}" destId="{4AA904D9-1D56-48D9-A962-A9CC0EEF388E}" srcOrd="4" destOrd="0" presId="urn:microsoft.com/office/officeart/2005/8/layout/radial6"/>
    <dgm:cxn modelId="{70671743-64C4-4618-87CE-711BF1DFE783}" type="presParOf" srcId="{52DF934C-B9B6-414F-B4D1-4DF26FBA0A36}" destId="{C827C1C9-66FF-447D-99C4-CB60542B60E9}" srcOrd="5" destOrd="0" presId="urn:microsoft.com/office/officeart/2005/8/layout/radial6"/>
    <dgm:cxn modelId="{B8CEA799-85A9-4965-840E-5F1205383B3F}" type="presParOf" srcId="{52DF934C-B9B6-414F-B4D1-4DF26FBA0A36}" destId="{A0E4B54D-FFBD-428B-A6A6-787A21F76925}" srcOrd="6" destOrd="0" presId="urn:microsoft.com/office/officeart/2005/8/layout/radial6"/>
    <dgm:cxn modelId="{47352792-D311-4B93-B45E-08B4988CC54C}" type="presParOf" srcId="{52DF934C-B9B6-414F-B4D1-4DF26FBA0A36}" destId="{47BDD248-90B1-40E3-8FFB-5A80BEC9835C}" srcOrd="7" destOrd="0" presId="urn:microsoft.com/office/officeart/2005/8/layout/radial6"/>
    <dgm:cxn modelId="{3CDE9475-6ACF-4B87-8760-C58C4B773E8D}" type="presParOf" srcId="{52DF934C-B9B6-414F-B4D1-4DF26FBA0A36}" destId="{BA74973D-C4CF-4389-BA30-05C18B7B3859}" srcOrd="8" destOrd="0" presId="urn:microsoft.com/office/officeart/2005/8/layout/radial6"/>
    <dgm:cxn modelId="{321E522D-9DA7-4820-8978-F1F097B57AB1}" type="presParOf" srcId="{52DF934C-B9B6-414F-B4D1-4DF26FBA0A36}" destId="{31115C01-9010-477C-8C40-2FFA05593821}" srcOrd="9" destOrd="0" presId="urn:microsoft.com/office/officeart/2005/8/layout/radial6"/>
    <dgm:cxn modelId="{CF3F2B1B-D21E-46A5-9F83-3FB1F9533A2E}" type="presParOf" srcId="{52DF934C-B9B6-414F-B4D1-4DF26FBA0A36}" destId="{05875AAD-1972-43D3-BD7F-7FFBC0E93E5D}" srcOrd="10" destOrd="0" presId="urn:microsoft.com/office/officeart/2005/8/layout/radial6"/>
    <dgm:cxn modelId="{6B96DDA6-F2EB-43FA-8C4B-70B6DBD21D1B}" type="presParOf" srcId="{52DF934C-B9B6-414F-B4D1-4DF26FBA0A36}" destId="{8F3A52EA-D459-4AA1-BD98-D543FC92086A}" srcOrd="11" destOrd="0" presId="urn:microsoft.com/office/officeart/2005/8/layout/radial6"/>
    <dgm:cxn modelId="{375AE8E3-6BC2-48F9-A092-B314CAE1795F}" type="presParOf" srcId="{52DF934C-B9B6-414F-B4D1-4DF26FBA0A36}" destId="{67DE9272-0B19-497C-B0BE-A515794E2443}" srcOrd="12" destOrd="0" presId="urn:microsoft.com/office/officeart/2005/8/layout/radial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E9272-0B19-497C-B0BE-A515794E2443}">
      <dsp:nvSpPr>
        <dsp:cNvPr id="0" name=""/>
        <dsp:cNvSpPr/>
      </dsp:nvSpPr>
      <dsp:spPr>
        <a:xfrm>
          <a:off x="1314661" y="1010022"/>
          <a:ext cx="6737507" cy="6737507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115C01-9010-477C-8C40-2FFA05593821}">
      <dsp:nvSpPr>
        <dsp:cNvPr id="0" name=""/>
        <dsp:cNvSpPr/>
      </dsp:nvSpPr>
      <dsp:spPr>
        <a:xfrm>
          <a:off x="1314661" y="1011859"/>
          <a:ext cx="6737507" cy="6737507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4B54D-FFBD-428B-A6A6-787A21F76925}">
      <dsp:nvSpPr>
        <dsp:cNvPr id="0" name=""/>
        <dsp:cNvSpPr/>
      </dsp:nvSpPr>
      <dsp:spPr>
        <a:xfrm>
          <a:off x="1134340" y="1012539"/>
          <a:ext cx="6737507" cy="6737507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01C753-6A30-445C-AF0F-3555EA94F6F7}">
      <dsp:nvSpPr>
        <dsp:cNvPr id="0" name=""/>
        <dsp:cNvSpPr/>
      </dsp:nvSpPr>
      <dsp:spPr>
        <a:xfrm>
          <a:off x="1134340" y="1009342"/>
          <a:ext cx="6737507" cy="6737507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8F835-33B4-4000-B19D-EB307095980F}">
      <dsp:nvSpPr>
        <dsp:cNvPr id="0" name=""/>
        <dsp:cNvSpPr/>
      </dsp:nvSpPr>
      <dsp:spPr>
        <a:xfrm>
          <a:off x="3007277" y="2800331"/>
          <a:ext cx="3158726" cy="31587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rebuchet MS" panose="020B0603020202020204" pitchFamily="34" charset="0"/>
              <a:ea typeface="+mn-ea"/>
              <a:cs typeface="+mn-cs"/>
            </a:rPr>
            <a:t>Sensor Metrics</a:t>
          </a:r>
          <a:endParaRPr lang="en-US" sz="3600" kern="1200" dirty="0">
            <a:latin typeface="Garamond"/>
            <a:ea typeface="+mn-ea"/>
            <a:cs typeface="+mn-cs"/>
          </a:endParaRPr>
        </a:p>
      </dsp:txBody>
      <dsp:txXfrm>
        <a:off x="3469862" y="3262916"/>
        <a:ext cx="2233556" cy="2233556"/>
      </dsp:txXfrm>
    </dsp:sp>
    <dsp:sp modelId="{010A7808-38E9-4788-83D7-986DEBE54571}">
      <dsp:nvSpPr>
        <dsp:cNvPr id="0" name=""/>
        <dsp:cNvSpPr/>
      </dsp:nvSpPr>
      <dsp:spPr>
        <a:xfrm>
          <a:off x="3027837" y="-490217"/>
          <a:ext cx="3155644" cy="31587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rebuchet MS" panose="020B0603020202020204" pitchFamily="34" charset="0"/>
              <a:ea typeface="+mn-ea"/>
              <a:cs typeface="+mn-cs"/>
            </a:rPr>
            <a:t>Sensitivity</a:t>
          </a:r>
          <a:endParaRPr lang="en-US" sz="3600" kern="1200" dirty="0">
            <a:latin typeface="Garamond"/>
            <a:ea typeface="+mn-ea"/>
            <a:cs typeface="+mn-cs"/>
          </a:endParaRPr>
        </a:p>
      </dsp:txBody>
      <dsp:txXfrm>
        <a:off x="3489970" y="-27632"/>
        <a:ext cx="2231378" cy="2233559"/>
      </dsp:txXfrm>
    </dsp:sp>
    <dsp:sp modelId="{4AA904D9-1D56-48D9-A962-A9CC0EEF388E}">
      <dsp:nvSpPr>
        <dsp:cNvPr id="0" name=""/>
        <dsp:cNvSpPr/>
      </dsp:nvSpPr>
      <dsp:spPr>
        <a:xfrm>
          <a:off x="6214276" y="2800329"/>
          <a:ext cx="3158729" cy="31587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Trebuchet MS" panose="020B0603020202020204" pitchFamily="34" charset="0"/>
              <a:ea typeface="+mn-ea"/>
              <a:cs typeface="+mn-cs"/>
            </a:rPr>
            <a:t>Limit of detection</a:t>
          </a:r>
          <a:endParaRPr lang="en-US" sz="3600" kern="1200" dirty="0">
            <a:latin typeface="Garamond"/>
            <a:ea typeface="+mn-ea"/>
            <a:cs typeface="+mn-cs"/>
          </a:endParaRPr>
        </a:p>
      </dsp:txBody>
      <dsp:txXfrm>
        <a:off x="6676861" y="3262914"/>
        <a:ext cx="2233559" cy="2233559"/>
      </dsp:txXfrm>
    </dsp:sp>
    <dsp:sp modelId="{47BDD248-90B1-40E3-8FFB-5A80BEC9835C}">
      <dsp:nvSpPr>
        <dsp:cNvPr id="0" name=""/>
        <dsp:cNvSpPr/>
      </dsp:nvSpPr>
      <dsp:spPr>
        <a:xfrm>
          <a:off x="3026295" y="6090877"/>
          <a:ext cx="3158729" cy="315872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Trebuchet MS" panose="020B0603020202020204" pitchFamily="34" charset="0"/>
              <a:ea typeface="+mn-ea"/>
              <a:cs typeface="+mn-cs"/>
            </a:rPr>
            <a:t>Specificity</a:t>
          </a:r>
          <a:endParaRPr lang="en-US" sz="3500" kern="1200" dirty="0">
            <a:latin typeface="Garamond"/>
            <a:ea typeface="+mn-ea"/>
            <a:cs typeface="+mn-cs"/>
          </a:endParaRPr>
        </a:p>
      </dsp:txBody>
      <dsp:txXfrm>
        <a:off x="3488880" y="6553462"/>
        <a:ext cx="2233559" cy="2233559"/>
      </dsp:txXfrm>
    </dsp:sp>
    <dsp:sp modelId="{05875AAD-1972-43D3-BD7F-7FFBC0E93E5D}">
      <dsp:nvSpPr>
        <dsp:cNvPr id="0" name=""/>
        <dsp:cNvSpPr/>
      </dsp:nvSpPr>
      <dsp:spPr>
        <a:xfrm>
          <a:off x="-186496" y="2800329"/>
          <a:ext cx="3158729" cy="31587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Trebuchet MS" panose="020B0603020202020204" pitchFamily="34" charset="0"/>
              <a:ea typeface="+mn-ea"/>
              <a:cs typeface="+mn-cs"/>
            </a:rPr>
            <a:t>Dynamic range</a:t>
          </a:r>
          <a:endParaRPr lang="en-US" sz="3600" kern="1200" dirty="0">
            <a:latin typeface="Garamond"/>
            <a:ea typeface="+mn-ea"/>
            <a:cs typeface="+mn-cs"/>
          </a:endParaRPr>
        </a:p>
      </dsp:txBody>
      <dsp:txXfrm>
        <a:off x="276089" y="3262914"/>
        <a:ext cx="2233559" cy="223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/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8068" y="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/>
          <a:lstStyle>
            <a:lvl1pPr algn="r">
              <a:defRPr sz="5700"/>
            </a:lvl1pPr>
          </a:lstStyle>
          <a:p>
            <a:fld id="{E6CC2317-6751-4CD4-9995-8782DD78E936}" type="datetimeFigureOut">
              <a:rPr lang="en-US" smtClean="0"/>
              <a:pPr/>
              <a:t>7/24/2021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5938" y="3257550"/>
            <a:ext cx="18730912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700" tIns="216850" rIns="433700" bIns="2168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279" y="20631904"/>
            <a:ext cx="25970230" cy="19546015"/>
          </a:xfrm>
          <a:prstGeom prst="rect">
            <a:avLst/>
          </a:prstGeom>
        </p:spPr>
        <p:txBody>
          <a:bodyPr vert="horz" lIns="433700" tIns="216850" rIns="433700" bIns="2168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627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 anchor="b"/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8068" y="4125627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 anchor="b"/>
          <a:lstStyle>
            <a:lvl1pPr algn="r">
              <a:defRPr sz="57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9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5917" y="975895"/>
            <a:ext cx="24474423" cy="1608667"/>
          </a:xfrm>
          <a:prstGeom prst="rect">
            <a:avLst/>
          </a:prstGeom>
        </p:spPr>
        <p:txBody>
          <a:bodyPr lIns="91436" tIns="45717" rIns="91436" bIns="45717" anchor="ctr" anchorCtr="0"/>
          <a:lstStyle>
            <a:lvl1pPr algn="l">
              <a:defRPr b="1">
                <a:solidFill>
                  <a:srgbClr val="12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add the poster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5089" y="6690412"/>
            <a:ext cx="9771658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05089" y="5858290"/>
            <a:ext cx="9771658" cy="752333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INTRO/ABSTRACT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95962" y="15817755"/>
            <a:ext cx="9785349" cy="752333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783359" y="6690413"/>
            <a:ext cx="20529152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774230" y="5858290"/>
            <a:ext cx="20538281" cy="752333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 MATERIALS AND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783359" y="22784174"/>
            <a:ext cx="20529152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359" y="21989092"/>
            <a:ext cx="20529152" cy="752333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1802388" y="5858290"/>
            <a:ext cx="9776222" cy="752333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1802387" y="6690412"/>
            <a:ext cx="9776222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1802386" y="15884255"/>
            <a:ext cx="9776222" cy="752333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1802385" y="16679336"/>
            <a:ext cx="9776222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1802383" y="28312052"/>
            <a:ext cx="9767097" cy="1279060"/>
          </a:xfrm>
          <a:prstGeom prst="rect">
            <a:avLst/>
          </a:prstGeom>
          <a:solidFill>
            <a:srgbClr val="124734"/>
          </a:solidFill>
        </p:spPr>
        <p:txBody>
          <a:bodyPr wrap="square" lIns="91436" tIns="91436" rIns="91436" bIns="91436" anchor="ctr" anchorCtr="0">
            <a:spAutoFit/>
          </a:bodyPr>
          <a:lstStyle>
            <a:lvl1pPr algn="ctr">
              <a:buNone/>
              <a:defRPr sz="3556" b="1" spc="33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(click to edit) AKNOWLEDGE/CONTACT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1802384" y="29370496"/>
            <a:ext cx="9767097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05089" y="16612836"/>
            <a:ext cx="9776222" cy="889132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778">
                <a:latin typeface="Trebuchet MS" pitchFamily="34" charset="0"/>
              </a:defRPr>
            </a:lvl1pPr>
            <a:lvl2pPr marL="1650900" indent="-634961">
              <a:defRPr sz="2778">
                <a:latin typeface="Trebuchet MS" pitchFamily="34" charset="0"/>
              </a:defRPr>
            </a:lvl2pPr>
            <a:lvl3pPr marL="2285863" indent="-634961">
              <a:defRPr sz="2778">
                <a:latin typeface="Trebuchet MS" pitchFamily="34" charset="0"/>
              </a:defRPr>
            </a:lvl3pPr>
            <a:lvl4pPr marL="2984321" indent="-698459">
              <a:defRPr sz="2778">
                <a:latin typeface="Trebuchet MS" pitchFamily="34" charset="0"/>
              </a:defRPr>
            </a:lvl4pPr>
            <a:lvl5pPr marL="3492291" indent="-507969">
              <a:defRPr sz="2778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825662" y="3837629"/>
            <a:ext cx="24463544" cy="878191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5333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8000"/>
            </a:lvl2pPr>
            <a:lvl3pPr>
              <a:buFontTx/>
              <a:buNone/>
              <a:defRPr sz="8000"/>
            </a:lvl3pPr>
            <a:lvl4pPr>
              <a:buFontTx/>
              <a:buNone/>
              <a:defRPr sz="8000"/>
            </a:lvl4pPr>
            <a:lvl5pPr>
              <a:buFontTx/>
              <a:buNone/>
              <a:defRPr sz="80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6825917" y="2711562"/>
            <a:ext cx="24474423" cy="1009762"/>
          </a:xfrm>
          <a:prstGeom prst="rect">
            <a:avLst/>
          </a:prstGeom>
        </p:spPr>
        <p:txBody>
          <a:bodyPr/>
          <a:lstStyle>
            <a:lvl1pPr algn="l">
              <a:buFontTx/>
              <a:buNone/>
              <a:defRPr sz="6667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8000"/>
            </a:lvl2pPr>
            <a:lvl3pPr>
              <a:buFontTx/>
              <a:buNone/>
              <a:defRPr sz="8000"/>
            </a:lvl3pPr>
            <a:lvl4pPr>
              <a:buFontTx/>
              <a:buNone/>
              <a:defRPr sz="8000"/>
            </a:lvl4pPr>
            <a:lvl5pPr>
              <a:buFontTx/>
              <a:buNone/>
              <a:defRPr sz="80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6" name="Picture Placeholder 13"/>
          <p:cNvSpPr>
            <a:spLocks noGrp="1"/>
          </p:cNvSpPr>
          <p:nvPr>
            <p:ph type="pic" sz="quarter" idx="152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79" name="Picture Placeholder 13"/>
          <p:cNvSpPr>
            <a:spLocks noGrp="1"/>
          </p:cNvSpPr>
          <p:nvPr>
            <p:ph type="pic" sz="quarter" idx="153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0" name="Picture Placeholder 13"/>
          <p:cNvSpPr>
            <a:spLocks noGrp="1"/>
          </p:cNvSpPr>
          <p:nvPr>
            <p:ph type="pic" sz="quarter" idx="154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1" name="Picture Placeholder 13"/>
          <p:cNvSpPr>
            <a:spLocks noGrp="1"/>
          </p:cNvSpPr>
          <p:nvPr>
            <p:ph type="pic" sz="quarter" idx="155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2" name="Picture Placeholder 13"/>
          <p:cNvSpPr>
            <a:spLocks noGrp="1"/>
          </p:cNvSpPr>
          <p:nvPr>
            <p:ph type="pic" sz="quarter" idx="156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57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58" hasCustomPrompt="1"/>
          </p:nvPr>
        </p:nvSpPr>
        <p:spPr>
          <a:xfrm>
            <a:off x="-8892357" y="28271534"/>
            <a:ext cx="6526348" cy="56708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lIns="91436" tIns="45717" rIns="91436" bIns="45717" anchor="ctr"/>
          <a:lstStyle>
            <a:lvl1pPr marL="0" indent="0" algn="ctr">
              <a:buNone/>
              <a:defRPr sz="4444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51" name="Rectangle 35">
            <a:extLst>
              <a:ext uri="{FF2B5EF4-FFF2-40B4-BE49-F238E27FC236}">
                <a16:creationId xmlns:a16="http://schemas.microsoft.com/office/drawing/2014/main" id="{3E155856-FB6E-43AE-99C8-75DA0BE74C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93260" y="5841999"/>
            <a:ext cx="9776219" cy="3007783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596" tIns="50797" rIns="101596" bIns="50797" anchor="ctr"/>
          <a:lstStyle/>
          <a:p>
            <a:pPr>
              <a:defRPr/>
            </a:pPr>
            <a:endParaRPr lang="en-US" sz="9555" dirty="0"/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9378B27C-2332-4FF4-A992-8864BE5717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65103" y="5842000"/>
            <a:ext cx="20535237" cy="3007783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596" tIns="50797" rIns="101596" bIns="50797" anchor="ctr"/>
          <a:lstStyle/>
          <a:p>
            <a:pPr>
              <a:defRPr/>
            </a:pPr>
            <a:endParaRPr lang="en-US" sz="9555" dirty="0"/>
          </a:p>
        </p:txBody>
      </p:sp>
      <p:sp>
        <p:nvSpPr>
          <p:cNvPr id="53" name="Rectangle 33">
            <a:extLst>
              <a:ext uri="{FF2B5EF4-FFF2-40B4-BE49-F238E27FC236}">
                <a16:creationId xmlns:a16="http://schemas.microsoft.com/office/drawing/2014/main" id="{ADD604C5-AFB1-4FE4-933F-EF3E64638B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2921" y="5852582"/>
            <a:ext cx="9779262" cy="3006712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596" tIns="50797" rIns="101596" bIns="50797" anchor="ctr"/>
          <a:lstStyle/>
          <a:p>
            <a:pPr>
              <a:defRPr/>
            </a:pPr>
            <a:endParaRPr lang="en-US" sz="95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B458568-2ED7-4CC2-91CF-3EF4BEEE8E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62400" cy="36576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686242" y="1"/>
            <a:ext cx="9631693" cy="332830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191" tIns="406379" rIns="203191" bIns="203191" rtlCol="0" anchor="t" anchorCtr="0"/>
          <a:lstStyle/>
          <a:p>
            <a:pPr algn="ctr"/>
            <a:r>
              <a:rPr lang="en-US" sz="4444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444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444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444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556" b="1" dirty="0">
              <a:latin typeface="Trebuchet MS" pitchFamily="34" charset="0"/>
            </a:endParaRPr>
          </a:p>
          <a:p>
            <a:pPr defTabSz="3483054"/>
            <a:r>
              <a:rPr lang="en-US" sz="3556" dirty="0">
                <a:latin typeface="Trebuchet MS" pitchFamily="34" charset="0"/>
              </a:rPr>
              <a:t>This PowerPoint</a:t>
            </a:r>
            <a:r>
              <a:rPr lang="en-US" sz="3556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556" baseline="0" dirty="0">
                <a:latin typeface="Trebuchet MS" pitchFamily="34" charset="0"/>
              </a:rPr>
            </a:br>
            <a:r>
              <a:rPr lang="en-US" sz="3556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4444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483054"/>
            <a:endParaRPr lang="en-US" sz="4444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44" b="1" dirty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  <a:endParaRPr lang="en-US" sz="4444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3556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483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6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483054"/>
            <a:r>
              <a:rPr lang="en-US" sz="3556" dirty="0">
                <a:latin typeface="Trebuchet MS" pitchFamily="34" charset="0"/>
              </a:rPr>
              <a:t>Go to the </a:t>
            </a:r>
            <a:r>
              <a:rPr lang="en-US" sz="3556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556" baseline="0" dirty="0">
                <a:latin typeface="Trebuchet MS" pitchFamily="34" charset="0"/>
              </a:rPr>
            </a:br>
            <a:endParaRPr lang="en-US" sz="3556" baseline="0" dirty="0">
              <a:latin typeface="Trebuchet MS" pitchFamily="34" charset="0"/>
            </a:endParaRPr>
          </a:p>
          <a:p>
            <a:pPr defTabSz="3483054"/>
            <a:r>
              <a:rPr lang="en-US" sz="3556" b="1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483054"/>
            <a:r>
              <a:rPr lang="en-US" sz="3556" baseline="0" dirty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3556" u="sng" baseline="0" dirty="0">
                <a:latin typeface="Trebuchet MS" pitchFamily="34" charset="0"/>
              </a:rPr>
              <a:t>once</a:t>
            </a:r>
            <a:r>
              <a:rPr lang="en-US" sz="3556" baseline="0" dirty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3556" u="sng" baseline="0" dirty="0">
                <a:latin typeface="Trebuchet MS" pitchFamily="34" charset="0"/>
              </a:rPr>
              <a:t>once</a:t>
            </a:r>
            <a:r>
              <a:rPr lang="en-US" sz="3556" baseline="0" dirty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483054"/>
            <a:endParaRPr lang="en-US" sz="3556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483054"/>
            <a:r>
              <a:rPr lang="en-US" sz="3556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483054"/>
            <a:r>
              <a:rPr lang="en-US" sz="3556" dirty="0">
                <a:latin typeface="Trebuchet MS" pitchFamily="34" charset="0"/>
              </a:rPr>
              <a:t>This template was specifically designed for a 48x36 tri-fold presentation.</a:t>
            </a:r>
            <a:r>
              <a:rPr lang="en-US" sz="3556" baseline="0" dirty="0">
                <a:latin typeface="Trebuchet MS" pitchFamily="34" charset="0"/>
              </a:rPr>
              <a:t> I</a:t>
            </a:r>
            <a:r>
              <a:rPr lang="en-US" sz="3556" dirty="0">
                <a:latin typeface="Trebuchet MS" pitchFamily="34" charset="0"/>
              </a:rPr>
              <a:t>ts</a:t>
            </a:r>
            <a:r>
              <a:rPr lang="en-US" sz="3556" baseline="0" dirty="0">
                <a:latin typeface="Trebuchet MS" pitchFamily="34" charset="0"/>
              </a:rPr>
              <a:t> layout should not be changed or it may not fit on a standard board</a:t>
            </a:r>
            <a:r>
              <a:rPr lang="en-US" sz="3556" dirty="0">
                <a:latin typeface="Trebuchet MS" pitchFamily="34" charset="0"/>
              </a:rPr>
              <a:t>.</a:t>
            </a:r>
            <a:r>
              <a:rPr lang="en-US" sz="3556" baseline="0" dirty="0">
                <a:latin typeface="Trebuchet MS" pitchFamily="34" charset="0"/>
              </a:rPr>
              <a:t> It has a one foot column on the left, a 2 foot column in the middle and a 1 foot column on the right.</a:t>
            </a:r>
            <a:endParaRPr lang="en-US" sz="3556" dirty="0">
              <a:latin typeface="Trebuchet MS" pitchFamily="34" charset="0"/>
            </a:endParaRPr>
          </a:p>
          <a:p>
            <a:pPr marL="0" marR="0" indent="0" algn="l" defTabSz="3483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56" baseline="0" dirty="0">
                <a:latin typeface="Trebuchet MS" pitchFamily="34" charset="0"/>
              </a:rPr>
              <a:t>The columns in the provided layout are fixed and cannot be moved but advanced users can modify any layout by going to VIEW and then SLIDE MASTER.</a:t>
            </a:r>
          </a:p>
          <a:p>
            <a:pPr marL="0" marR="0" indent="0" algn="l" defTabSz="3483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556" baseline="0" dirty="0">
              <a:latin typeface="Trebuchet MS" pitchFamily="34" charset="0"/>
            </a:endParaRPr>
          </a:p>
          <a:p>
            <a:pPr defTabSz="3483054"/>
            <a:r>
              <a:rPr lang="en-US" sz="3556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483054"/>
            <a:r>
              <a:rPr lang="en-US" sz="3556" b="1" u="sng" baseline="0" dirty="0">
                <a:latin typeface="Trebuchet MS" pitchFamily="34" charset="0"/>
              </a:rPr>
              <a:t>TEXT: </a:t>
            </a:r>
            <a:r>
              <a:rPr lang="en-US" sz="3556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483054"/>
            <a:r>
              <a:rPr lang="en-US" sz="3556" b="1" u="sng" baseline="0" dirty="0">
                <a:latin typeface="Trebuchet MS" pitchFamily="34" charset="0"/>
              </a:rPr>
              <a:t>PHOTOS: </a:t>
            </a:r>
            <a:r>
              <a:rPr lang="en-US" sz="3556" baseline="0" dirty="0">
                <a:latin typeface="Trebuchet MS" pitchFamily="34" charset="0"/>
              </a:rPr>
              <a:t>Drag in a picture placeholder, size it </a:t>
            </a:r>
            <a:r>
              <a:rPr lang="en-US" sz="3556" u="sng" baseline="0" dirty="0">
                <a:latin typeface="Trebuchet MS" pitchFamily="34" charset="0"/>
              </a:rPr>
              <a:t>first</a:t>
            </a:r>
            <a:r>
              <a:rPr lang="en-US" sz="3556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3483054"/>
            <a:r>
              <a:rPr lang="en-US" sz="3556" b="1" u="sng" baseline="0" dirty="0">
                <a:latin typeface="Trebuchet MS" pitchFamily="34" charset="0"/>
              </a:rPr>
              <a:t>TABLES: </a:t>
            </a:r>
            <a:r>
              <a:rPr lang="en-US" sz="3556" baseline="0" dirty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3556" u="sng" baseline="0" dirty="0">
                <a:latin typeface="Trebuchet MS" pitchFamily="34" charset="0"/>
              </a:rPr>
              <a:t>right-click</a:t>
            </a:r>
            <a:r>
              <a:rPr lang="en-US" sz="3556" baseline="0" dirty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483054"/>
            <a:endParaRPr lang="en-US" sz="3556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483054"/>
            <a:r>
              <a:rPr lang="en-US" sz="3556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483054"/>
            <a:r>
              <a:rPr lang="en-US" sz="3556" baseline="0" dirty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  <a:p>
            <a:pPr defTabSz="4876861"/>
            <a:endParaRPr lang="en-US" sz="2222" baseline="0" dirty="0">
              <a:latin typeface="Trebuchet MS" pitchFamily="34" charset="0"/>
            </a:endParaRPr>
          </a:p>
          <a:p>
            <a:pPr defTabSz="4876861"/>
            <a:endParaRPr lang="en-US" sz="2222" dirty="0">
              <a:latin typeface="Trebuchet MS" pitchFamily="34" charset="0"/>
            </a:endParaRPr>
          </a:p>
          <a:p>
            <a:pPr algn="ctr"/>
            <a:endParaRPr lang="en-US" sz="2222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876861"/>
            <a:endParaRPr lang="en-US" sz="2222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556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275660" y="-21773"/>
            <a:ext cx="9631693" cy="24148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3191" tIns="406379" rIns="203191" bIns="203191" rtlCol="0" anchor="t" anchorCtr="0"/>
          <a:lstStyle/>
          <a:p>
            <a:pPr algn="ctr"/>
            <a:r>
              <a:rPr lang="en-US" sz="4889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889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89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4444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556" b="1" dirty="0">
              <a:latin typeface="Trebuchet MS" pitchFamily="34" charset="0"/>
            </a:endParaRPr>
          </a:p>
          <a:p>
            <a:pPr defTabSz="4876861"/>
            <a:r>
              <a:rPr lang="en-US" sz="3556" dirty="0">
                <a:latin typeface="Trebuchet MS" pitchFamily="34" charset="0"/>
              </a:rPr>
              <a:t>This PowerPoint</a:t>
            </a:r>
            <a:r>
              <a:rPr lang="en-US" sz="3556" baseline="0" dirty="0">
                <a:latin typeface="Trebuchet MS" pitchFamily="34" charset="0"/>
              </a:rPr>
              <a:t> </a:t>
            </a:r>
            <a:r>
              <a:rPr lang="en-US" sz="3556" dirty="0">
                <a:latin typeface="Trebuchet MS" pitchFamily="34" charset="0"/>
              </a:rPr>
              <a:t>2007 template produces</a:t>
            </a:r>
            <a:r>
              <a:rPr lang="en-US" sz="3556" baseline="0" dirty="0">
                <a:latin typeface="Trebuchet MS" pitchFamily="34" charset="0"/>
              </a:rPr>
              <a:t> </a:t>
            </a:r>
            <a:r>
              <a:rPr lang="en-US" sz="3556" dirty="0">
                <a:latin typeface="Trebuchet MS" pitchFamily="34" charset="0"/>
              </a:rPr>
              <a:t>a 36”x48” tri-fold presentation  poster. It</a:t>
            </a:r>
            <a:r>
              <a:rPr lang="en-US" sz="3556" baseline="0" dirty="0">
                <a:latin typeface="Trebuchet MS" pitchFamily="34" charset="0"/>
              </a:rPr>
              <a:t> </a:t>
            </a:r>
            <a:r>
              <a:rPr lang="en-US" sz="3556" dirty="0">
                <a:latin typeface="Trebuchet MS" pitchFamily="34" charset="0"/>
              </a:rPr>
              <a:t>will save you valuable time placing titles, subtitles,</a:t>
            </a:r>
            <a:r>
              <a:rPr lang="en-US" sz="3556" baseline="0" dirty="0">
                <a:latin typeface="Trebuchet MS" pitchFamily="34" charset="0"/>
              </a:rPr>
              <a:t> text, and graphics</a:t>
            </a:r>
            <a:r>
              <a:rPr lang="en-US" sz="3556" dirty="0">
                <a:latin typeface="Trebuchet MS" pitchFamily="34" charset="0"/>
              </a:rPr>
              <a:t>. </a:t>
            </a:r>
          </a:p>
          <a:p>
            <a:pPr defTabSz="4876861"/>
            <a:endParaRPr lang="en-US" sz="3556" dirty="0">
              <a:latin typeface="Trebuchet MS" pitchFamily="34" charset="0"/>
            </a:endParaRPr>
          </a:p>
          <a:p>
            <a:pPr defTabSz="4876861"/>
            <a:endParaRPr lang="en-US" sz="3556" dirty="0">
              <a:latin typeface="Trebuchet MS" pitchFamily="34" charset="0"/>
            </a:endParaRPr>
          </a:p>
          <a:p>
            <a:pPr defTabSz="4876861"/>
            <a:r>
              <a:rPr lang="en-US" sz="3556" dirty="0">
                <a:latin typeface="Trebuchet MS" pitchFamily="34" charset="0"/>
              </a:rPr>
              <a:t>View our online</a:t>
            </a:r>
            <a:r>
              <a:rPr lang="en-US" sz="3556" baseline="0" dirty="0">
                <a:latin typeface="Trebuchet MS" pitchFamily="34" charset="0"/>
              </a:rPr>
              <a:t> tutorials at:</a:t>
            </a:r>
            <a:br>
              <a:rPr lang="en-US" sz="3556" dirty="0">
                <a:latin typeface="Trebuchet MS" pitchFamily="34" charset="0"/>
              </a:rPr>
            </a:br>
            <a:r>
              <a:rPr lang="en-US" sz="3556" dirty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br>
              <a:rPr lang="en-US" sz="3556" dirty="0">
                <a:latin typeface="Trebuchet MS" pitchFamily="34" charset="0"/>
              </a:rPr>
            </a:br>
            <a:r>
              <a:rPr lang="en-US" sz="3556" dirty="0">
                <a:latin typeface="Trebuchet MS" pitchFamily="34" charset="0"/>
              </a:rPr>
              <a:t>(copy</a:t>
            </a:r>
            <a:r>
              <a:rPr lang="en-US" sz="3556" baseline="0" dirty="0">
                <a:latin typeface="Trebuchet MS" pitchFamily="34" charset="0"/>
              </a:rPr>
              <a:t> and paste the link into your web browser).</a:t>
            </a:r>
          </a:p>
          <a:p>
            <a:pPr defTabSz="4876861"/>
            <a:endParaRPr lang="en-US" sz="3556" dirty="0">
              <a:latin typeface="Trebuchet MS" pitchFamily="34" charset="0"/>
            </a:endParaRPr>
          </a:p>
          <a:p>
            <a:pPr defTabSz="4876861"/>
            <a:endParaRPr lang="en-US" sz="4444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876861"/>
            <a:endParaRPr lang="en-US" sz="4444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889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889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876861"/>
            <a:r>
              <a:rPr lang="en-US" sz="3556" dirty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3556" baseline="0" dirty="0">
                <a:latin typeface="Trebuchet MS" pitchFamily="34" charset="0"/>
              </a:rPr>
              <a:t> </a:t>
            </a:r>
            <a:r>
              <a:rPr lang="en-US" sz="3556" dirty="0">
                <a:latin typeface="Trebuchet MS" pitchFamily="34" charset="0"/>
              </a:rPr>
              <a:t>Drag a placeholder onto the</a:t>
            </a:r>
            <a:r>
              <a:rPr lang="en-US" sz="3556" baseline="0" dirty="0">
                <a:latin typeface="Trebuchet MS" pitchFamily="34" charset="0"/>
              </a:rPr>
              <a:t> poster area,</a:t>
            </a:r>
            <a:r>
              <a:rPr lang="en-US" sz="3556" dirty="0">
                <a:latin typeface="Trebuchet MS" pitchFamily="34" charset="0"/>
              </a:rPr>
              <a:t> size it, and click it to edit.</a:t>
            </a:r>
          </a:p>
          <a:p>
            <a:pPr defTabSz="4876861"/>
            <a:endParaRPr lang="en-US" sz="3556" dirty="0">
              <a:latin typeface="Trebuchet MS" pitchFamily="34" charset="0"/>
            </a:endParaRPr>
          </a:p>
          <a:p>
            <a:pPr defTabSz="4876861"/>
            <a:r>
              <a:rPr lang="en-US" sz="3556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4876861"/>
            <a:r>
              <a:rPr lang="en-US" sz="3556" dirty="0">
                <a:latin typeface="Trebuchet MS" pitchFamily="34" charset="0"/>
              </a:rPr>
              <a:t>Move</a:t>
            </a:r>
            <a:r>
              <a:rPr lang="en-US" sz="3556" baseline="0" dirty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defTabSz="4876861"/>
            <a:endParaRPr lang="en-US" sz="3556" dirty="0">
              <a:latin typeface="Trebuchet MS" pitchFamily="34" charset="0"/>
            </a:endParaRPr>
          </a:p>
          <a:p>
            <a:pPr defTabSz="4876861"/>
            <a:endParaRPr lang="en-US" sz="3556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876861"/>
            <a:r>
              <a:rPr lang="en-US" sz="3556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876861"/>
            <a:r>
              <a:rPr lang="en-US" sz="3556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defTabSz="4876861"/>
            <a:endParaRPr lang="en-US" sz="3556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876861"/>
            <a:r>
              <a:rPr lang="en-US" sz="3556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876861"/>
            <a:r>
              <a:rPr lang="en-US" sz="3556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defTabSz="4876861"/>
            <a:endParaRPr lang="en-US" sz="3556" baseline="0" dirty="0">
              <a:latin typeface="Trebuchet MS" pitchFamily="34" charset="0"/>
            </a:endParaRPr>
          </a:p>
          <a:p>
            <a:pPr algn="ctr"/>
            <a:endParaRPr lang="en-US" sz="488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88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889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889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876861"/>
            <a:endParaRPr lang="en-US" sz="3556" dirty="0">
              <a:latin typeface="Trebuchet MS" pitchFamily="34" charset="0"/>
            </a:endParaRPr>
          </a:p>
          <a:p>
            <a:pPr algn="ctr"/>
            <a:endParaRPr lang="en-US" sz="3556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4876861"/>
            <a:endParaRPr lang="en-US" sz="3556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4889" b="1" dirty="0">
              <a:latin typeface="Trebuchet MS" pitchFamily="34" charset="0"/>
            </a:endParaRP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31793260" y="5841999"/>
            <a:ext cx="9776219" cy="30073600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596" tIns="50797" rIns="101596" bIns="50797" anchor="ctr"/>
          <a:lstStyle/>
          <a:p>
            <a:pPr>
              <a:defRPr/>
            </a:pPr>
            <a:endParaRPr lang="en-US" sz="9555" dirty="0"/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10765103" y="5842000"/>
            <a:ext cx="20535237" cy="30073600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596" tIns="50797" rIns="101596" bIns="50797" anchor="ctr"/>
          <a:lstStyle/>
          <a:p>
            <a:pPr>
              <a:defRPr/>
            </a:pPr>
            <a:endParaRPr lang="en-US" sz="9555" dirty="0"/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492921" y="5852583"/>
            <a:ext cx="9779262" cy="30062890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1596" tIns="50797" rIns="101596" bIns="50797" anchor="ctr"/>
          <a:lstStyle/>
          <a:p>
            <a:pPr>
              <a:defRPr/>
            </a:pPr>
            <a:endParaRPr lang="en-US" sz="9555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7009" y="14576468"/>
            <a:ext cx="565944" cy="486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7" name="Picture 3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E0A2AFA-DE33-4D1A-B1F7-C9BE8CCB90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9" y="774789"/>
            <a:ext cx="3797934" cy="4411044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0509318-EFBC-4D42-9BA9-98416F846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>
          <a:xfrm>
            <a:off x="32377815" y="637571"/>
            <a:ext cx="8746318" cy="3650511"/>
          </a:xfrm>
          <a:prstGeom prst="rect">
            <a:avLst/>
          </a:prstGeom>
        </p:spPr>
      </p:pic>
      <p:pic>
        <p:nvPicPr>
          <p:cNvPr id="17" name="Picture 16" descr="A picture containing clock, object, dark, black&#10;&#10;Description automatically generated">
            <a:extLst>
              <a:ext uri="{FF2B5EF4-FFF2-40B4-BE49-F238E27FC236}">
                <a16:creationId xmlns:a16="http://schemas.microsoft.com/office/drawing/2014/main" id="{F50C0ACF-75E2-4ED1-9673-188709AFE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t="36327" r="27632" b="19682"/>
          <a:stretch/>
        </p:blipFill>
        <p:spPr>
          <a:xfrm>
            <a:off x="32242532" y="4408354"/>
            <a:ext cx="8855335" cy="1188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0A4DE6-E88A-4E02-85E8-D445EE328A1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659894" y="4988083"/>
            <a:ext cx="14742614" cy="971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876507" rtl="0" eaLnBrk="1" latinLnBrk="0" hangingPunct="1">
        <a:spcBef>
          <a:spcPct val="0"/>
        </a:spcBef>
        <a:buNone/>
        <a:defRPr sz="9778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828691" indent="-1828691" algn="l" defTabSz="4876507" rtl="0" eaLnBrk="1" latinLnBrk="0" hangingPunct="1">
        <a:spcBef>
          <a:spcPct val="20000"/>
        </a:spcBef>
        <a:buFont typeface="Arial" pitchFamily="34" charset="0"/>
        <a:buChar char="•"/>
        <a:defRPr sz="17111" kern="1200">
          <a:solidFill>
            <a:schemeClr val="tx1"/>
          </a:solidFill>
          <a:latin typeface="+mn-lt"/>
          <a:ea typeface="+mn-ea"/>
          <a:cs typeface="+mn-cs"/>
        </a:defRPr>
      </a:lvl1pPr>
      <a:lvl2pPr marL="3962163" indent="-1523908" algn="l" defTabSz="4876507" rtl="0" eaLnBrk="1" latinLnBrk="0" hangingPunct="1">
        <a:spcBef>
          <a:spcPct val="20000"/>
        </a:spcBef>
        <a:buFont typeface="Arial" pitchFamily="34" charset="0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35" indent="-1219128" algn="l" defTabSz="4876507" rtl="0" eaLnBrk="1" latinLnBrk="0" hangingPunct="1">
        <a:spcBef>
          <a:spcPct val="20000"/>
        </a:spcBef>
        <a:buFont typeface="Arial" pitchFamily="34" charset="0"/>
        <a:buChar char="•"/>
        <a:defRPr sz="12889" kern="1200">
          <a:solidFill>
            <a:schemeClr val="tx1"/>
          </a:solidFill>
          <a:latin typeface="+mn-lt"/>
          <a:ea typeface="+mn-ea"/>
          <a:cs typeface="+mn-cs"/>
        </a:defRPr>
      </a:lvl3pPr>
      <a:lvl4pPr marL="8533889" indent="-1219128" algn="l" defTabSz="4876507" rtl="0" eaLnBrk="1" latinLnBrk="0" hangingPunct="1">
        <a:spcBef>
          <a:spcPct val="20000"/>
        </a:spcBef>
        <a:buFont typeface="Arial" pitchFamily="34" charset="0"/>
        <a:buChar char="–"/>
        <a:defRPr sz="10667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41" indent="-1219128" algn="l" defTabSz="4876507" rtl="0" eaLnBrk="1" latinLnBrk="0" hangingPunct="1">
        <a:spcBef>
          <a:spcPct val="20000"/>
        </a:spcBef>
        <a:buFont typeface="Arial" pitchFamily="34" charset="0"/>
        <a:buChar char="»"/>
        <a:defRPr sz="10667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96" indent="-1219128" algn="l" defTabSz="4876507" rtl="0" eaLnBrk="1" latinLnBrk="0" hangingPunct="1">
        <a:spcBef>
          <a:spcPct val="20000"/>
        </a:spcBef>
        <a:buFont typeface="Arial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48" indent="-1219128" algn="l" defTabSz="4876507" rtl="0" eaLnBrk="1" latinLnBrk="0" hangingPunct="1">
        <a:spcBef>
          <a:spcPct val="20000"/>
        </a:spcBef>
        <a:buFont typeface="Arial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7pPr>
      <a:lvl8pPr marL="18286903" indent="-1219128" algn="l" defTabSz="4876507" rtl="0" eaLnBrk="1" latinLnBrk="0" hangingPunct="1">
        <a:spcBef>
          <a:spcPct val="20000"/>
        </a:spcBef>
        <a:buFont typeface="Arial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56" indent="-1219128" algn="l" defTabSz="4876507" rtl="0" eaLnBrk="1" latinLnBrk="0" hangingPunct="1">
        <a:spcBef>
          <a:spcPct val="20000"/>
        </a:spcBef>
        <a:buFont typeface="Arial" pitchFamily="34" charset="0"/>
        <a:buChar char="•"/>
        <a:defRPr sz="10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5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7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3pPr>
      <a:lvl4pPr marL="7314761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4pPr>
      <a:lvl5pPr marL="9753015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69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6pPr>
      <a:lvl7pPr marL="14629524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76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8pPr>
      <a:lvl9pPr marL="19506030" algn="l" defTabSz="4876507" rtl="0" eaLnBrk="1" latinLnBrk="0" hangingPunct="1">
        <a:defRPr sz="95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5.t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4.jpe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tif"/><Relationship Id="rId15" Type="http://schemas.openxmlformats.org/officeDocument/2006/relationships/image" Target="../media/image12.png"/><Relationship Id="rId10" Type="http://schemas.openxmlformats.org/officeDocument/2006/relationships/diagramData" Target="../diagrams/data1.xml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2554-316A-4B4A-9B3E-C2D5E51C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787" y="920775"/>
            <a:ext cx="28376142" cy="1608667"/>
          </a:xfrm>
        </p:spPr>
        <p:txBody>
          <a:bodyPr/>
          <a:lstStyle/>
          <a:p>
            <a:r>
              <a:rPr lang="en-US" sz="7778" dirty="0"/>
              <a:t>Biosensor for Monitoring of IFN-</a:t>
            </a:r>
            <a:r>
              <a:rPr lang="el-GR" sz="7778" dirty="0"/>
              <a:t>γ</a:t>
            </a:r>
            <a:r>
              <a:rPr lang="en-US" sz="7778" dirty="0"/>
              <a:t> in Eccrine Sweat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AF89-0ADD-403D-B37D-38661CC7DC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1ABFE-8A08-4ED8-9C2E-0C4AAB0B54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62" y="16438238"/>
            <a:ext cx="9785349" cy="752333"/>
          </a:xfrm>
        </p:spPr>
        <p:txBody>
          <a:bodyPr/>
          <a:lstStyle/>
          <a:p>
            <a:r>
              <a:rPr lang="en-US" dirty="0"/>
              <a:t>OBJECTIVES &amp; INNOVATION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E4EF24-9DB4-479C-830D-79C8C66E0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MATERIALS &amp; METHODS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E671E2-435F-4ED5-9570-CBD2148984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A00471-2FE7-4B2E-8562-2C1CFA1E3C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CONCLUSIONS &amp; FUTURE 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19AEF5-A063-4AA0-896D-B6333348B7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841503" y="6985940"/>
            <a:ext cx="9856703" cy="10577425"/>
          </a:xfrm>
        </p:spPr>
        <p:txBody>
          <a:bodyPr/>
          <a:lstStyle/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3778" dirty="0"/>
              <a:t>Proof-of-feasibility of a sensing apparatus in the detection of IFN-</a:t>
            </a:r>
            <a:r>
              <a:rPr lang="el-GR" sz="3778" dirty="0"/>
              <a:t>γ</a:t>
            </a:r>
            <a:r>
              <a:rPr lang="en-US" sz="3778" dirty="0"/>
              <a:t> in sweat.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3778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3778" dirty="0"/>
              <a:t>Developed sweat sensor can detect a wide spectrum of IFN-</a:t>
            </a:r>
            <a:r>
              <a:rPr lang="el-GR" sz="3778" dirty="0"/>
              <a:t>γ</a:t>
            </a:r>
            <a:r>
              <a:rPr lang="en-US" sz="3778" dirty="0"/>
              <a:t> levels found in healthy and sick individuals.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3778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3778" dirty="0"/>
              <a:t>Future work will focus on real-time, continuous monitoring of IFN-</a:t>
            </a:r>
            <a:r>
              <a:rPr lang="el-GR" sz="3778" dirty="0"/>
              <a:t>γ</a:t>
            </a:r>
            <a:r>
              <a:rPr lang="en-US" sz="3778" dirty="0"/>
              <a:t> concentrations in healthy and sick subjects.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3778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3778" dirty="0"/>
              <a:t>Sweat IFN-</a:t>
            </a:r>
            <a:r>
              <a:rPr lang="el-GR" sz="3778" dirty="0"/>
              <a:t>γ</a:t>
            </a:r>
            <a:r>
              <a:rPr lang="en-US" sz="3778" dirty="0"/>
              <a:t> levels will be correlated with serum levels to better understand sweat cytokine expression.</a:t>
            </a:r>
          </a:p>
          <a:p>
            <a:endParaRPr lang="en-US" sz="3778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BE684D-C6D7-423F-A6D2-1B51A0EA88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829844" y="17293991"/>
            <a:ext cx="9776222" cy="75233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546ECFF-BA0C-4CA0-B20F-4324A63E6F3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802383" y="28585652"/>
            <a:ext cx="9767097" cy="731859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1D7842C-BFBD-4EDC-883C-787BF0EACCCD}"/>
              </a:ext>
            </a:extLst>
          </p:cNvPr>
          <p:cNvSpPr>
            <a:spLocks noGrp="1"/>
          </p:cNvSpPr>
          <p:nvPr>
            <p:ph type="pic" sz="quarter" idx="135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D66B28-45E2-4643-8EA8-F0A876C3DDD0}"/>
              </a:ext>
            </a:extLst>
          </p:cNvPr>
          <p:cNvSpPr>
            <a:spLocks noGrp="1"/>
          </p:cNvSpPr>
          <p:nvPr>
            <p:ph type="body" sz="quarter" idx="151"/>
          </p:nvPr>
        </p:nvSpPr>
        <p:spPr>
          <a:xfrm>
            <a:off x="6189971" y="2797558"/>
            <a:ext cx="29341000" cy="1044097"/>
          </a:xfrm>
        </p:spPr>
        <p:txBody>
          <a:bodyPr/>
          <a:lstStyle/>
          <a:p>
            <a:r>
              <a:rPr lang="en-US" sz="6000" dirty="0"/>
              <a:t>Aashay Kothari</a:t>
            </a:r>
            <a:r>
              <a:rPr lang="en-US" sz="6000" baseline="30000" dirty="0"/>
              <a:t>1</a:t>
            </a:r>
            <a:r>
              <a:rPr lang="en-US" sz="6000" dirty="0"/>
              <a:t>, Badrinath Jagannath</a:t>
            </a:r>
            <a:r>
              <a:rPr lang="en-US" sz="6000" baseline="30000" dirty="0"/>
              <a:t>1</a:t>
            </a:r>
            <a:r>
              <a:rPr lang="en-US" sz="6000" dirty="0"/>
              <a:t>, Sriram Muthukumar</a:t>
            </a:r>
            <a:r>
              <a:rPr lang="en-US" sz="6000" baseline="30000" dirty="0"/>
              <a:t>2</a:t>
            </a:r>
            <a:r>
              <a:rPr lang="en-US" sz="6000" dirty="0"/>
              <a:t>, Shalini Prasad</a:t>
            </a:r>
            <a:r>
              <a:rPr lang="en-US" sz="6000" baseline="30000" dirty="0"/>
              <a:t>1</a:t>
            </a:r>
          </a:p>
          <a:p>
            <a:pPr algn="ctr">
              <a:spcBef>
                <a:spcPts val="0"/>
              </a:spcBef>
              <a:buAutoNum type="arabicPeriod"/>
            </a:pPr>
            <a:r>
              <a:rPr lang="en-US" sz="4444" dirty="0"/>
              <a:t>The University of Texas at Dallas, Richardson, TX, 75080</a:t>
            </a:r>
          </a:p>
          <a:p>
            <a:pPr algn="ctr">
              <a:spcBef>
                <a:spcPts val="0"/>
              </a:spcBef>
              <a:buAutoNum type="arabicPeriod"/>
            </a:pPr>
            <a:r>
              <a:rPr lang="en-US" sz="4444" dirty="0" err="1"/>
              <a:t>EnLiSense</a:t>
            </a:r>
            <a:r>
              <a:rPr lang="en-US" sz="4444" dirty="0"/>
              <a:t> LLC, Allen, TX 75013 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3F23D51-29D1-48B1-BC10-8EC90EAA8A88}"/>
              </a:ext>
            </a:extLst>
          </p:cNvPr>
          <p:cNvSpPr>
            <a:spLocks noGrp="1"/>
          </p:cNvSpPr>
          <p:nvPr>
            <p:ph type="pic" sz="quarter" idx="15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FFA1B1C-9044-4DE8-85ED-AD634B203AC9}"/>
              </a:ext>
            </a:extLst>
          </p:cNvPr>
          <p:cNvSpPr>
            <a:spLocks noGrp="1"/>
          </p:cNvSpPr>
          <p:nvPr>
            <p:ph type="pic" sz="quarter" idx="153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AFB7B02-DBE2-4EEB-A4CB-5AB2D5A927AC}"/>
              </a:ext>
            </a:extLst>
          </p:cNvPr>
          <p:cNvSpPr>
            <a:spLocks noGrp="1"/>
          </p:cNvSpPr>
          <p:nvPr>
            <p:ph type="pic" sz="quarter" idx="154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96C5A4F-778A-4E0B-8EE6-34FA70E9F413}"/>
              </a:ext>
            </a:extLst>
          </p:cNvPr>
          <p:cNvSpPr>
            <a:spLocks noGrp="1"/>
          </p:cNvSpPr>
          <p:nvPr>
            <p:ph type="pic" sz="quarter" idx="155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7E58BA4-48FD-4828-BE6E-81F753A3CC19}"/>
              </a:ext>
            </a:extLst>
          </p:cNvPr>
          <p:cNvSpPr>
            <a:spLocks noGrp="1"/>
          </p:cNvSpPr>
          <p:nvPr>
            <p:ph type="pic" sz="quarter" idx="156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ED5338E-8016-4148-840A-3DF35108127F}"/>
              </a:ext>
            </a:extLst>
          </p:cNvPr>
          <p:cNvSpPr>
            <a:spLocks noGrp="1"/>
          </p:cNvSpPr>
          <p:nvPr>
            <p:ph type="pic" sz="quarter" idx="157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9414FC1-AFCF-4599-907B-B7D6ADA21B4D}"/>
              </a:ext>
            </a:extLst>
          </p:cNvPr>
          <p:cNvSpPr>
            <a:spLocks noGrp="1"/>
          </p:cNvSpPr>
          <p:nvPr>
            <p:ph type="pic" sz="quarter" idx="158"/>
          </p:nvPr>
        </p:nvSpPr>
        <p:spPr/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AF831B-135B-41EF-949C-6FF205CB4B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25" y="6137976"/>
            <a:ext cx="10088233" cy="10171545"/>
          </a:xfrm>
        </p:spPr>
        <p:txBody>
          <a:bodyPr/>
          <a:lstStyle/>
          <a:p>
            <a:pPr marL="380986" indent="-380986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2" dirty="0"/>
              <a:t>Like serum, sweat contains various Inflammatory molecules that function as useful biomarkers for assessing body’s physiological state.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222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2" dirty="0"/>
              <a:t>IFN-</a:t>
            </a:r>
            <a:r>
              <a:rPr lang="el-GR" sz="4220" b="0" i="0" dirty="0">
                <a:solidFill>
                  <a:srgbClr val="202124"/>
                </a:solidFill>
                <a:effectLst/>
              </a:rPr>
              <a:t>γ</a:t>
            </a:r>
            <a:r>
              <a:rPr lang="en-US" sz="4220" b="0" i="0" dirty="0">
                <a:solidFill>
                  <a:srgbClr val="202124"/>
                </a:solidFill>
                <a:effectLst/>
              </a:rPr>
              <a:t> is a critical biomarker found in abundance during various types of bacterial/viral infections and during tumor/cancer growth.</a:t>
            </a:r>
            <a:endParaRPr lang="en-US" sz="4250" dirty="0"/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222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0" dirty="0"/>
              <a:t>A stable electrochemical sensor is imperative for the accurate and precise detection of IFN-</a:t>
            </a:r>
            <a:r>
              <a:rPr lang="el-GR" sz="4220" b="0" i="0" dirty="0">
                <a:solidFill>
                  <a:srgbClr val="202124"/>
                </a:solidFill>
                <a:effectLst/>
              </a:rPr>
              <a:t>γ</a:t>
            </a:r>
            <a:r>
              <a:rPr lang="en-US" sz="4220" b="0" i="0" dirty="0">
                <a:solidFill>
                  <a:srgbClr val="202124"/>
                </a:solidFill>
                <a:effectLst/>
              </a:rPr>
              <a:t> in sweat.</a:t>
            </a:r>
            <a:endParaRPr lang="en-US" sz="4220" dirty="0"/>
          </a:p>
        </p:txBody>
      </p:sp>
      <p:pic>
        <p:nvPicPr>
          <p:cNvPr id="28" name="Picture Placeholder 83" descr="A screenshot of a map&#10;&#10;Description generated with high confidence">
            <a:extLst>
              <a:ext uri="{FF2B5EF4-FFF2-40B4-BE49-F238E27FC236}">
                <a16:creationId xmlns:a16="http://schemas.microsoft.com/office/drawing/2014/main" id="{625C6FC7-EE5D-4D8C-876D-FA68B40630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5" r="2120" b="47471"/>
          <a:stretch/>
        </p:blipFill>
        <p:spPr>
          <a:xfrm>
            <a:off x="26449161" y="9906740"/>
            <a:ext cx="4513878" cy="452712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31F832-3A02-4248-B496-B310389A278E}"/>
                  </a:ext>
                </a:extLst>
              </p:cNvPr>
              <p:cNvSpPr/>
              <p:nvPr/>
            </p:nvSpPr>
            <p:spPr>
              <a:xfrm>
                <a:off x="24566242" y="20565689"/>
                <a:ext cx="6876584" cy="130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78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𝒁</m:t>
                      </m:r>
                      <m:r>
                        <a:rPr lang="en-US" sz="3778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𝑽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𝒕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𝑰</m:t>
                          </m:r>
                          <m:d>
                            <m:dPr>
                              <m:ctrlP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r>
                        <a:rPr lang="en-US" sz="3778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𝐬𝐢𝐧</m:t>
                          </m:r>
                          <m:r>
                            <a:rPr lang="en-US" sz="3778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⁡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𝝅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𝒇𝒕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3778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𝐬𝐢𝐧</m:t>
                          </m:r>
                          <m:r>
                            <a:rPr lang="en-US" sz="3778" b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⁡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(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𝝅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𝒇𝒕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𝝋</m:t>
                          </m:r>
                          <m:r>
                            <a:rPr lang="en-US" sz="3778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778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631F832-3A02-4248-B496-B310389A2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6242" y="20565689"/>
                <a:ext cx="6876584" cy="13032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27FD8DD2-C0FC-468D-A770-6CDB67E463AD}"/>
              </a:ext>
            </a:extLst>
          </p:cNvPr>
          <p:cNvSpPr/>
          <p:nvPr/>
        </p:nvSpPr>
        <p:spPr>
          <a:xfrm>
            <a:off x="14870054" y="18631173"/>
            <a:ext cx="1435581" cy="5623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55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AACD347-22C1-4553-9001-FBA1D53510D0}"/>
              </a:ext>
            </a:extLst>
          </p:cNvPr>
          <p:cNvSpPr txBox="1">
            <a:spLocks/>
          </p:cNvSpPr>
          <p:nvPr/>
        </p:nvSpPr>
        <p:spPr>
          <a:xfrm>
            <a:off x="10115543" y="19472549"/>
            <a:ext cx="5094683" cy="4247292"/>
          </a:xfrm>
          <a:prstGeom prst="rect">
            <a:avLst/>
          </a:prstGeom>
        </p:spPr>
        <p:txBody>
          <a:bodyPr wrap="square" lIns="253988" tIns="253988" rIns="253988" bIns="253988">
            <a:spAutoFit/>
          </a:bodyPr>
          <a:lstStyle>
            <a:lvl1pPr marL="0" indent="0" algn="l" defTabSz="4388790" rtl="0" eaLnBrk="1" latinLnBrk="0" hangingPunct="1">
              <a:spcBef>
                <a:spcPct val="20000"/>
              </a:spcBef>
              <a:buFont typeface="Arial" pitchFamily="34" charset="0"/>
              <a:buNone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485788" indent="-571456" algn="l" defTabSz="4388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2057246" indent="-571456" algn="l" defTabSz="4388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685849" indent="-628603" algn="l" defTabSz="43887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3143015" indent="-457166" algn="l" defTabSz="43887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2069176" indent="-1097199" algn="l" defTabSz="4388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570" indent="-1097199" algn="l" defTabSz="4388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7966" indent="-1097199" algn="l" defTabSz="4388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360" indent="-1097199" algn="l" defTabSz="43887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86" indent="-380986" algn="ctr">
              <a:buFont typeface="Arial" pitchFamily="34" charset="0"/>
              <a:buChar char="•"/>
            </a:pPr>
            <a:endParaRPr lang="en-US" sz="4000" b="1" dirty="0"/>
          </a:p>
          <a:p>
            <a:pPr algn="ctr"/>
            <a:r>
              <a:rPr lang="en-US" sz="4000" b="1" dirty="0"/>
              <a:t>   Sinusoidal Input Voltage</a:t>
            </a:r>
          </a:p>
          <a:p>
            <a:pPr marL="380986" indent="-380986" algn="ctr">
              <a:buFont typeface="Arial" pitchFamily="34" charset="0"/>
              <a:buChar char="•"/>
            </a:pPr>
            <a:endParaRPr lang="en-US" sz="4000" dirty="0"/>
          </a:p>
          <a:p>
            <a:pPr marL="380986" indent="-380986" algn="ctr">
              <a:buFont typeface="Arial" pitchFamily="34" charset="0"/>
              <a:buChar char="•"/>
            </a:pPr>
            <a:endParaRPr lang="en-US" sz="2778" dirty="0"/>
          </a:p>
          <a:p>
            <a:pPr marL="380986" indent="-380986" algn="ctr">
              <a:buFont typeface="Arial" pitchFamily="34" charset="0"/>
              <a:buChar char="•"/>
            </a:pPr>
            <a:endParaRPr lang="en-US" sz="2778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850527E8-0601-497D-97D3-D6F47C11F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76989"/>
              </p:ext>
            </p:extLst>
          </p:nvPr>
        </p:nvGraphicFramePr>
        <p:xfrm>
          <a:off x="11267157" y="30316381"/>
          <a:ext cx="5517376" cy="5459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3467">
                  <a:extLst>
                    <a:ext uri="{9D8B030D-6E8A-4147-A177-3AD203B41FA5}">
                      <a16:colId xmlns:a16="http://schemas.microsoft.com/office/drawing/2014/main" val="538669116"/>
                    </a:ext>
                  </a:extLst>
                </a:gridCol>
                <a:gridCol w="2383909">
                  <a:extLst>
                    <a:ext uri="{9D8B030D-6E8A-4147-A177-3AD203B41FA5}">
                      <a16:colId xmlns:a16="http://schemas.microsoft.com/office/drawing/2014/main" val="1073075276"/>
                    </a:ext>
                  </a:extLst>
                </a:gridCol>
              </a:tblGrid>
              <a:tr h="1819792">
                <a:tc>
                  <a:txBody>
                    <a:bodyPr/>
                    <a:lstStyle/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Sensor Metrics</a:t>
                      </a: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Sweat </a:t>
                      </a:r>
                    </a:p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4200" kern="1200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pg</a:t>
                      </a: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/mL)</a:t>
                      </a: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2686552463"/>
                  </a:ext>
                </a:extLst>
              </a:tr>
              <a:tr h="1819792">
                <a:tc>
                  <a:txBody>
                    <a:bodyPr/>
                    <a:lstStyle/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Limit of Detection</a:t>
                      </a: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69000526"/>
                  </a:ext>
                </a:extLst>
              </a:tr>
              <a:tr h="1819792">
                <a:tc>
                  <a:txBody>
                    <a:bodyPr/>
                    <a:lstStyle/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Dynamic Range</a:t>
                      </a:r>
                    </a:p>
                  </a:txBody>
                  <a:tcPr marL="101600" marR="101600" marT="50800" marB="50800"/>
                </a:tc>
                <a:tc>
                  <a:txBody>
                    <a:bodyPr/>
                    <a:lstStyle/>
                    <a:p>
                      <a:pPr marL="0" indent="0" algn="ctr" defTabSz="438879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42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1-512</a:t>
                      </a:r>
                    </a:p>
                  </a:txBody>
                  <a:tcPr marL="101600" marR="101600" marT="50800" marB="50800"/>
                </a:tc>
                <a:extLst>
                  <a:ext uri="{0D108BD9-81ED-4DB2-BD59-A6C34878D82A}">
                    <a16:rowId xmlns:a16="http://schemas.microsoft.com/office/drawing/2014/main" val="1443762080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3FA8A6F4-2D47-43DE-A054-3AD74847F65A}"/>
              </a:ext>
            </a:extLst>
          </p:cNvPr>
          <p:cNvSpPr/>
          <p:nvPr/>
        </p:nvSpPr>
        <p:spPr>
          <a:xfrm>
            <a:off x="17079686" y="30332568"/>
            <a:ext cx="14167511" cy="570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44" b="1" dirty="0">
                <a:latin typeface="Trebuchet MS" panose="020B0603020202020204" pitchFamily="34" charset="0"/>
              </a:rPr>
              <a:t>Inference: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Both accurate and precise</a:t>
            </a:r>
            <a:r>
              <a:rPr lang="en-US" sz="4000" dirty="0">
                <a:latin typeface="Trebuchet MS" panose="020B0603020202020204" pitchFamily="34" charset="0"/>
              </a:rPr>
              <a:t> detection of IFN-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at concentrations as low as </a:t>
            </a:r>
            <a:r>
              <a:rPr lang="en-US" sz="4000" dirty="0">
                <a:latin typeface="Trebuchet MS" panose="020B0603020202020204" pitchFamily="34" charset="0"/>
              </a:rPr>
              <a:t>1 pg/mL and as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high as 512 pg/mL with high sensitivity.</a:t>
            </a:r>
          </a:p>
          <a:p>
            <a:endParaRPr lang="en-US" sz="4000" dirty="0">
              <a:latin typeface="Trebuchet MS" panose="020B0603020202020204" pitchFamily="34" charset="0"/>
            </a:endParaRPr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000" dirty="0">
                <a:latin typeface="Trebuchet MS" panose="020B0603020202020204" pitchFamily="34" charset="0"/>
              </a:rPr>
              <a:t>Specific detection of IFN-</a:t>
            </a: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only, even in the presence of high concentrations of similar extraneous molecules found inherently in sweat.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9C62E231-2A9A-42D0-8A1C-4D2F303E7F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101782" y="18877883"/>
            <a:ext cx="8942601" cy="11343148"/>
          </a:xfrm>
        </p:spPr>
        <p:txBody>
          <a:bodyPr/>
          <a:lstStyle/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2" dirty="0" err="1"/>
              <a:t>Jagannath</a:t>
            </a:r>
            <a:r>
              <a:rPr lang="en-US" sz="4222" dirty="0"/>
              <a:t> et al., Analytica </a:t>
            </a:r>
            <a:r>
              <a:rPr lang="en-US" sz="4222" dirty="0" err="1"/>
              <a:t>Chimica</a:t>
            </a:r>
            <a:r>
              <a:rPr lang="en-US" sz="4222" dirty="0"/>
              <a:t> Acta (2018): 1016, 29-39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222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2" dirty="0"/>
              <a:t>Jagannath et al., Bioengineering &amp; Translational Medicine (2021): 10220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222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2" dirty="0"/>
              <a:t>Dai et al., </a:t>
            </a:r>
            <a:r>
              <a:rPr lang="en-US" sz="4222" dirty="0" err="1"/>
              <a:t>Plos</a:t>
            </a:r>
            <a:r>
              <a:rPr lang="en-US" sz="4222" dirty="0"/>
              <a:t> One (2013): 67666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222" dirty="0"/>
          </a:p>
          <a:p>
            <a:pPr marL="380986" indent="-380986">
              <a:buFont typeface="Arial" panose="020B0604020202020204" pitchFamily="34" charset="0"/>
              <a:buChar char="•"/>
            </a:pPr>
            <a:r>
              <a:rPr lang="en-US" sz="4222" dirty="0" err="1"/>
              <a:t>Jorgovanovic</a:t>
            </a:r>
            <a:r>
              <a:rPr lang="en-US" sz="4222" dirty="0"/>
              <a:t> et al., Biomarker Research 8 (2020): 49</a:t>
            </a:r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80986" indent="-380986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D340733E-CB9F-4DC7-8697-38966447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71" y="30963100"/>
            <a:ext cx="6018385" cy="27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514CE5E-3E22-4A65-AB2E-0999D07D653A}"/>
              </a:ext>
            </a:extLst>
          </p:cNvPr>
          <p:cNvSpPr txBox="1"/>
          <p:nvPr/>
        </p:nvSpPr>
        <p:spPr>
          <a:xfrm>
            <a:off x="35281330" y="33807974"/>
            <a:ext cx="6405217" cy="77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22" b="1" dirty="0">
                <a:latin typeface="Trebuchet MS" panose="020B0603020202020204" pitchFamily="34" charset="0"/>
              </a:rPr>
              <a:t>Biomedical Microdevices and Nanotechnology Laboratory</a:t>
            </a:r>
          </a:p>
        </p:txBody>
      </p:sp>
      <p:pic>
        <p:nvPicPr>
          <p:cNvPr id="52" name="Picture Placeholder 59">
            <a:extLst>
              <a:ext uri="{FF2B5EF4-FFF2-40B4-BE49-F238E27FC236}">
                <a16:creationId xmlns:a16="http://schemas.microsoft.com/office/drawing/2014/main" id="{CFD00988-128B-4A60-ADE9-B5357472A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r="2922"/>
          <a:stretch>
            <a:fillRect/>
          </a:stretch>
        </p:blipFill>
        <p:spPr>
          <a:xfrm>
            <a:off x="31841503" y="34679471"/>
            <a:ext cx="6300688" cy="125827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</p:pic>
      <p:pic>
        <p:nvPicPr>
          <p:cNvPr id="53" name="Picture Placeholder 51">
            <a:extLst>
              <a:ext uri="{FF2B5EF4-FFF2-40B4-BE49-F238E27FC236}">
                <a16:creationId xmlns:a16="http://schemas.microsoft.com/office/drawing/2014/main" id="{BEE24025-B43A-4C12-AF8D-E82DE14FF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844" y="29359601"/>
            <a:ext cx="5191893" cy="1233074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  <a:effectLst/>
        </p:spPr>
      </p:pic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5F100B14-4656-47FB-9B38-87E21525D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287718"/>
              </p:ext>
            </p:extLst>
          </p:nvPr>
        </p:nvGraphicFramePr>
        <p:xfrm>
          <a:off x="856946" y="25403772"/>
          <a:ext cx="9211320" cy="875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57" name="Partial Circle 56">
            <a:extLst>
              <a:ext uri="{FF2B5EF4-FFF2-40B4-BE49-F238E27FC236}">
                <a16:creationId xmlns:a16="http://schemas.microsoft.com/office/drawing/2014/main" id="{4B20D5C4-B0EA-43A1-85F3-9181A7DF46F4}"/>
              </a:ext>
            </a:extLst>
          </p:cNvPr>
          <p:cNvSpPr/>
          <p:nvPr/>
        </p:nvSpPr>
        <p:spPr>
          <a:xfrm>
            <a:off x="666148" y="18175271"/>
            <a:ext cx="4208013" cy="6102401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Partial Circle 57">
            <a:extLst>
              <a:ext uri="{FF2B5EF4-FFF2-40B4-BE49-F238E27FC236}">
                <a16:creationId xmlns:a16="http://schemas.microsoft.com/office/drawing/2014/main" id="{F142CB8C-61CD-4B5E-A200-8BB72068B195}"/>
              </a:ext>
            </a:extLst>
          </p:cNvPr>
          <p:cNvSpPr/>
          <p:nvPr/>
        </p:nvSpPr>
        <p:spPr>
          <a:xfrm>
            <a:off x="1371751" y="20053620"/>
            <a:ext cx="2735206" cy="3966557"/>
          </a:xfrm>
          <a:prstGeom prst="pie">
            <a:avLst>
              <a:gd name="adj1" fmla="val 5400000"/>
              <a:gd name="adj2" fmla="val 162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548259"/>
              <a:satOff val="15522"/>
              <a:lumOff val="-10784"/>
              <a:alphaOff val="0"/>
            </a:schemeClr>
          </a:fillRef>
          <a:effectRef idx="0">
            <a:schemeClr val="accent5">
              <a:hueOff val="-1548259"/>
              <a:satOff val="15522"/>
              <a:lumOff val="-1078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9A8403-7ED8-4148-86F0-567C1593B6BA}"/>
              </a:ext>
            </a:extLst>
          </p:cNvPr>
          <p:cNvGrpSpPr/>
          <p:nvPr/>
        </p:nvGrpSpPr>
        <p:grpSpPr>
          <a:xfrm>
            <a:off x="2733372" y="18193067"/>
            <a:ext cx="7412008" cy="6084605"/>
            <a:chOff x="1166874" y="8883"/>
            <a:chExt cx="7571383" cy="549216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4305717-AE15-4A3C-BB93-69E583B87C94}"/>
                </a:ext>
              </a:extLst>
            </p:cNvPr>
            <p:cNvSpPr/>
            <p:nvPr/>
          </p:nvSpPr>
          <p:spPr>
            <a:xfrm>
              <a:off x="1166874" y="8883"/>
              <a:ext cx="7571383" cy="549216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733755C-5C6B-41A6-9BCF-B28BFCE2F55B}"/>
                </a:ext>
              </a:extLst>
            </p:cNvPr>
            <p:cNvSpPr txBox="1"/>
            <p:nvPr/>
          </p:nvSpPr>
          <p:spPr>
            <a:xfrm>
              <a:off x="1166874" y="8883"/>
              <a:ext cx="3785691" cy="16476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0" tIns="127000" rIns="127000" bIns="127000" numCol="1" spcCol="1270" anchor="ctr" anchorCtr="0">
              <a:noAutofit/>
            </a:bodyPr>
            <a:lstStyle/>
            <a:p>
              <a:pPr algn="ctr" defTabSz="14816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33" dirty="0">
                <a:noFill/>
                <a:latin typeface="Trebuchet MS" panose="020B0603020202020204" pitchFamily="34" charset="0"/>
              </a:endParaRPr>
            </a:p>
          </p:txBody>
        </p:sp>
      </p:grpSp>
      <p:pic>
        <p:nvPicPr>
          <p:cNvPr id="81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9CC53F8-2C7D-4F8A-B762-CCFEC56415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55" y="7058403"/>
            <a:ext cx="14005690" cy="1080686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D4227CB-37D5-48E8-83D2-486836895F63}"/>
              </a:ext>
            </a:extLst>
          </p:cNvPr>
          <p:cNvGrpSpPr/>
          <p:nvPr/>
        </p:nvGrpSpPr>
        <p:grpSpPr>
          <a:xfrm>
            <a:off x="2483135" y="18183197"/>
            <a:ext cx="7982917" cy="1830723"/>
            <a:chOff x="1170014" y="0"/>
            <a:chExt cx="7184625" cy="164765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CE8221C-E271-40DD-A3DF-B82E8E69C582}"/>
                </a:ext>
              </a:extLst>
            </p:cNvPr>
            <p:cNvSpPr/>
            <p:nvPr/>
          </p:nvSpPr>
          <p:spPr>
            <a:xfrm>
              <a:off x="1170014" y="0"/>
              <a:ext cx="7184625" cy="164765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8DCA32F-627A-437B-A5AF-D2F16B956F33}"/>
                </a:ext>
              </a:extLst>
            </p:cNvPr>
            <p:cNvSpPr txBox="1"/>
            <p:nvPr/>
          </p:nvSpPr>
          <p:spPr>
            <a:xfrm>
              <a:off x="1170014" y="0"/>
              <a:ext cx="7184625" cy="1647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5167" tIns="275167" rIns="275167" bIns="275167" numCol="1" spcCol="1270" anchor="ctr" anchorCtr="0">
              <a:noAutofit/>
            </a:bodyPr>
            <a:lstStyle/>
            <a:p>
              <a:pPr marL="317497" lvl="1" indent="-317497" defTabSz="17779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000" dirty="0">
                  <a:latin typeface="Trebuchet MS" panose="020B0603020202020204" pitchFamily="34" charset="0"/>
                </a:rPr>
                <a:t>Rapid and reliable IFN-</a:t>
              </a: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 sensing in sweat through a novel sensor</a:t>
              </a:r>
              <a:endParaRPr lang="en-US" sz="40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0670993-6283-4A2C-A6C2-3E96434B4A6B}"/>
              </a:ext>
            </a:extLst>
          </p:cNvPr>
          <p:cNvGrpSpPr/>
          <p:nvPr/>
        </p:nvGrpSpPr>
        <p:grpSpPr>
          <a:xfrm>
            <a:off x="2732759" y="20058151"/>
            <a:ext cx="7361321" cy="3966807"/>
            <a:chOff x="1166874" y="1656535"/>
            <a:chExt cx="7571383" cy="356990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37E8CAC-07B2-407E-8F71-C416E0B38DD0}"/>
                </a:ext>
              </a:extLst>
            </p:cNvPr>
            <p:cNvSpPr/>
            <p:nvPr/>
          </p:nvSpPr>
          <p:spPr>
            <a:xfrm>
              <a:off x="1166874" y="1656535"/>
              <a:ext cx="7571383" cy="3569901"/>
            </a:xfrm>
            <a:prstGeom prst="rect">
              <a:avLst/>
            </a:prstGeom>
          </p:spPr>
          <p:style>
            <a:lnRef idx="2">
              <a:schemeClr val="accent5">
                <a:hueOff val="-1548259"/>
                <a:satOff val="15522"/>
                <a:lumOff val="-1078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14E5475-9844-497B-9084-16958C1EDBE9}"/>
                </a:ext>
              </a:extLst>
            </p:cNvPr>
            <p:cNvSpPr txBox="1"/>
            <p:nvPr/>
          </p:nvSpPr>
          <p:spPr>
            <a:xfrm>
              <a:off x="1166874" y="1656535"/>
              <a:ext cx="3785691" cy="1647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0" tIns="127000" rIns="127000" bIns="127000" numCol="1" spcCol="1270" anchor="ctr" anchorCtr="0">
              <a:noAutofit/>
            </a:bodyPr>
            <a:lstStyle/>
            <a:p>
              <a:pPr algn="ctr" defTabSz="14816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33" dirty="0">
                <a:noFill/>
                <a:latin typeface="Trebuchet MS" panose="020B0603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1D1C326-7069-4BB7-9F94-54F8CD20F98B}"/>
              </a:ext>
            </a:extLst>
          </p:cNvPr>
          <p:cNvGrpSpPr/>
          <p:nvPr/>
        </p:nvGrpSpPr>
        <p:grpSpPr>
          <a:xfrm>
            <a:off x="2500313" y="21235369"/>
            <a:ext cx="7776915" cy="1830718"/>
            <a:chOff x="1175155" y="1662483"/>
            <a:chExt cx="6999224" cy="164764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5CE8ED-751F-4445-A773-14672861DD28}"/>
                </a:ext>
              </a:extLst>
            </p:cNvPr>
            <p:cNvSpPr/>
            <p:nvPr/>
          </p:nvSpPr>
          <p:spPr>
            <a:xfrm>
              <a:off x="1175156" y="1662483"/>
              <a:ext cx="6999223" cy="1647646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1B38940-01DA-44CC-9554-CC29A9A04E1C}"/>
                </a:ext>
              </a:extLst>
            </p:cNvPr>
            <p:cNvSpPr txBox="1"/>
            <p:nvPr/>
          </p:nvSpPr>
          <p:spPr>
            <a:xfrm>
              <a:off x="1175155" y="1662483"/>
              <a:ext cx="6326982" cy="16476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5167" tIns="275167" rIns="275167" bIns="275167" numCol="1" spcCol="1270" anchor="ctr" anchorCtr="0">
              <a:noAutofit/>
            </a:bodyPr>
            <a:lstStyle/>
            <a:p>
              <a:pPr marL="317497" lvl="1" indent="-317497" defTabSz="1777982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000" dirty="0">
                  <a:latin typeface="Trebuchet MS" panose="020B0603020202020204" pitchFamily="34" charset="0"/>
                </a:rPr>
                <a:t>Detection of IFN-</a:t>
              </a:r>
              <a:r>
                <a:rPr kumimoji="0" lang="el-G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γ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at </a:t>
              </a:r>
              <a:r>
                <a:rPr lang="en-US" sz="4000" dirty="0">
                  <a:latin typeface="Trebuchet MS" panose="020B0603020202020204" pitchFamily="34" charset="0"/>
                </a:rPr>
                <a:t>low concentrations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02124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while avoiding interference from similar biomolecules</a:t>
              </a:r>
              <a:endParaRPr lang="en-US" sz="4000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81BD626C-0DEB-4E75-B990-201AC1336E6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3946" r="16864" b="6302"/>
          <a:stretch/>
        </p:blipFill>
        <p:spPr>
          <a:xfrm>
            <a:off x="16523278" y="17360754"/>
            <a:ext cx="7694002" cy="4199629"/>
          </a:xfrm>
          <a:prstGeom prst="rect">
            <a:avLst/>
          </a:prstGeom>
          <a:ln w="19050"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4FE3C66-4DC5-4748-9B2A-3A4E83F1AF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815" y="17367124"/>
            <a:ext cx="4258859" cy="3021518"/>
          </a:xfrm>
          <a:prstGeom prst="rect">
            <a:avLst/>
          </a:prstGeom>
        </p:spPr>
      </p:pic>
      <p:pic>
        <p:nvPicPr>
          <p:cNvPr id="33" name="Picture 32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893C02BF-436F-4AB4-AC8F-871A0CAA13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426" y="17350818"/>
            <a:ext cx="7150275" cy="4048039"/>
          </a:xfrm>
          <a:prstGeom prst="rect">
            <a:avLst/>
          </a:prstGeom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96D91618-7CCD-4D9B-9BE8-4E4A67688119}"/>
              </a:ext>
            </a:extLst>
          </p:cNvPr>
          <p:cNvSpPr/>
          <p:nvPr/>
        </p:nvSpPr>
        <p:spPr>
          <a:xfrm>
            <a:off x="23313012" y="18569428"/>
            <a:ext cx="1435581" cy="5623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55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9A5FAA98-9F02-48F9-94BD-3FAF6A4758DD}"/>
              </a:ext>
            </a:extLst>
          </p:cNvPr>
          <p:cNvSpPr/>
          <p:nvPr/>
        </p:nvSpPr>
        <p:spPr>
          <a:xfrm>
            <a:off x="23760082" y="11753287"/>
            <a:ext cx="2199224" cy="86147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5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A2F14-6BCB-4243-8943-8E7A3432F883}"/>
              </a:ext>
            </a:extLst>
          </p:cNvPr>
          <p:cNvSpPr/>
          <p:nvPr/>
        </p:nvSpPr>
        <p:spPr>
          <a:xfrm>
            <a:off x="26440550" y="11557345"/>
            <a:ext cx="1139443" cy="90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651B34-A21D-49BB-B8D5-DC920CBBA1F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046947" y="22905185"/>
            <a:ext cx="8362647" cy="72448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3" name="Arrow: Right 82">
            <a:extLst>
              <a:ext uri="{FF2B5EF4-FFF2-40B4-BE49-F238E27FC236}">
                <a16:creationId xmlns:a16="http://schemas.microsoft.com/office/drawing/2014/main" id="{212F7564-C7EF-4C2B-8022-BB58348113DC}"/>
              </a:ext>
            </a:extLst>
          </p:cNvPr>
          <p:cNvSpPr/>
          <p:nvPr/>
        </p:nvSpPr>
        <p:spPr>
          <a:xfrm rot="20789968">
            <a:off x="15259481" y="15023807"/>
            <a:ext cx="1404247" cy="55006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55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BD3E31B-A4D1-45E7-89E2-AD56363A48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176034" y="22884453"/>
            <a:ext cx="7981531" cy="72001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7" name="Audio 86">
            <a:hlinkClick r:id="" action="ppaction://media"/>
            <a:extLst>
              <a:ext uri="{FF2B5EF4-FFF2-40B4-BE49-F238E27FC236}">
                <a16:creationId xmlns:a16="http://schemas.microsoft.com/office/drawing/2014/main" id="{F803C97B-876F-4696-82A2-BE9CFEE0C3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1300400" y="3581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52"/>
    </mc:Choice>
    <mc:Fallback xmlns="">
      <p:transition spd="slow" advTm="260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Presentations.com-36x48_Trifold_Template-V2b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4097A53FC2043ACE39683BF31D91A" ma:contentTypeVersion="13" ma:contentTypeDescription="Create a new document." ma:contentTypeScope="" ma:versionID="3f47e597c2bbecd6af4cd71192729b61">
  <xsd:schema xmlns:xsd="http://www.w3.org/2001/XMLSchema" xmlns:xs="http://www.w3.org/2001/XMLSchema" xmlns:p="http://schemas.microsoft.com/office/2006/metadata/properties" xmlns:ns3="946f3aa6-b2fb-4e79-9bfc-209c198b3e85" xmlns:ns4="ba9e6686-f3b8-470f-8944-73b477b51624" targetNamespace="http://schemas.microsoft.com/office/2006/metadata/properties" ma:root="true" ma:fieldsID="4f7349b08494ad86812a2b1190551282" ns3:_="" ns4:_="">
    <xsd:import namespace="946f3aa6-b2fb-4e79-9bfc-209c198b3e85"/>
    <xsd:import namespace="ba9e6686-f3b8-470f-8944-73b477b516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f3aa6-b2fb-4e79-9bfc-209c198b3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6686-f3b8-470f-8944-73b477b5162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522822-E69D-414E-B207-D83B7261D3E2}">
  <ds:schemaRefs>
    <ds:schemaRef ds:uri="http://purl.org/dc/dcmitype/"/>
    <ds:schemaRef ds:uri="946f3aa6-b2fb-4e79-9bfc-209c198b3e85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ba9e6686-f3b8-470f-8944-73b477b51624"/>
  </ds:schemaRefs>
</ds:datastoreItem>
</file>

<file path=customXml/itemProps2.xml><?xml version="1.0" encoding="utf-8"?>
<ds:datastoreItem xmlns:ds="http://schemas.openxmlformats.org/officeDocument/2006/customXml" ds:itemID="{C42CEAC7-CF72-4D37-BDCD-A9C6CC6152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EA7E69-C4FB-45ED-A946-32CB584320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f3aa6-b2fb-4e79-9bfc-209c198b3e85"/>
    <ds:schemaRef ds:uri="ba9e6686-f3b8-470f-8944-73b477b516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PosterPresentations.com-36x48_Trifold_Template-V2b</Template>
  <TotalTime>1527</TotalTime>
  <Words>347</Words>
  <Application>Microsoft Office PowerPoint</Application>
  <PresentationFormat>Custom</PresentationFormat>
  <Paragraphs>57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Garamond</vt:lpstr>
      <vt:lpstr>Trebuchet MS</vt:lpstr>
      <vt:lpstr>PosterPresentations.com-36x48_Trifold_Template-V2b</vt:lpstr>
      <vt:lpstr>Biosensor for Monitoring of IFN-γ in Eccrine Sweat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PosterPresentations.com - 510.649.3001</dc:creator>
  <cp:keywords/>
  <dc:description>This template is the property of PosterPresentations.com. Call us if you need help with this poster template._x000d_
1-866-649-3004           _x000d_
 (c)PosterPresentations.com</dc:description>
  <cp:lastModifiedBy>Kothari, Aashay</cp:lastModifiedBy>
  <cp:revision>35</cp:revision>
  <dcterms:created xsi:type="dcterms:W3CDTF">2011-04-21T17:06:52Z</dcterms:created>
  <dcterms:modified xsi:type="dcterms:W3CDTF">2021-07-25T00:47:58Z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0x0101002F24097A53FC2043ACE39683BF31D91A</vt:lpwstr>
  </property>
</Properties>
</file>