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7432000" cy="384048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000000"/>
          </p15:clr>
        </p15:guide>
        <p15:guide id="2" pos="86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RH2dUXagQWBFuX/lI6cdHpBl1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3" d="100"/>
          <a:sy n="43" d="100"/>
        </p:scale>
        <p:origin x="154" y="-1099"/>
      </p:cViewPr>
      <p:guideLst>
        <p:guide orient="horz" pos="12096"/>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9075" cy="3508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265737" y="0"/>
            <a:ext cx="4029075" cy="35083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709987" y="525462"/>
            <a:ext cx="1876425"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0275" y="3330575"/>
            <a:ext cx="7435850" cy="315436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6657975"/>
            <a:ext cx="4029075" cy="3508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1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265737" y="6657975"/>
            <a:ext cx="4029075" cy="3508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709988" y="525463"/>
            <a:ext cx="1876425"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930275" y="3330575"/>
            <a:ext cx="7435850" cy="31543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5265737" y="6657975"/>
            <a:ext cx="4029075" cy="3508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371600" y="1538287"/>
            <a:ext cx="24688800" cy="64008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1371600" y="8961437"/>
            <a:ext cx="24688800" cy="25344437"/>
          </a:xfrm>
          <a:prstGeom prst="rect">
            <a:avLst/>
          </a:prstGeom>
          <a:noFill/>
          <a:ln>
            <a:noFill/>
          </a:ln>
        </p:spPr>
        <p:txBody>
          <a:bodyPr spcFirstLastPara="1" wrap="square" lIns="512050" tIns="256025" rIns="512050" bIns="25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2057400" y="11930063"/>
            <a:ext cx="23317200" cy="8232775"/>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subTitle" idx="1"/>
          </p:nvPr>
        </p:nvSpPr>
        <p:spPr>
          <a:xfrm>
            <a:off x="4114800" y="21763038"/>
            <a:ext cx="19202400" cy="9813925"/>
          </a:xfrm>
          <a:prstGeom prst="rect">
            <a:avLst/>
          </a:prstGeom>
          <a:noFill/>
          <a:ln>
            <a:noFill/>
          </a:ln>
        </p:spPr>
        <p:txBody>
          <a:bodyPr spcFirstLastPara="1" wrap="square" lIns="512050" tIns="256025" rIns="512050" bIns="256025" anchor="t" anchorCtr="0">
            <a:noAutofit/>
          </a:bodyPr>
          <a:lstStyle>
            <a:lvl1pPr lvl="0" algn="ctr">
              <a:spcBef>
                <a:spcPts val="3580"/>
              </a:spcBef>
              <a:spcAft>
                <a:spcPts val="0"/>
              </a:spcAft>
              <a:buClr>
                <a:schemeClr val="dk1"/>
              </a:buClr>
              <a:buSzPts val="17900"/>
              <a:buFont typeface="Arial"/>
              <a:buNone/>
              <a:defRPr/>
            </a:lvl1pPr>
            <a:lvl2pPr lvl="1" algn="ctr">
              <a:spcBef>
                <a:spcPts val="3140"/>
              </a:spcBef>
              <a:spcAft>
                <a:spcPts val="0"/>
              </a:spcAft>
              <a:buClr>
                <a:schemeClr val="dk1"/>
              </a:buClr>
              <a:buSzPts val="15700"/>
              <a:buFont typeface="Arial"/>
              <a:buNone/>
              <a:defRPr/>
            </a:lvl2pPr>
            <a:lvl3pPr lvl="2" algn="ctr">
              <a:spcBef>
                <a:spcPts val="2680"/>
              </a:spcBef>
              <a:spcAft>
                <a:spcPts val="0"/>
              </a:spcAft>
              <a:buClr>
                <a:schemeClr val="dk1"/>
              </a:buClr>
              <a:buSzPts val="13400"/>
              <a:buFont typeface="Arial"/>
              <a:buNone/>
              <a:defRPr/>
            </a:lvl3pPr>
            <a:lvl4pPr lvl="3" algn="ctr">
              <a:spcBef>
                <a:spcPts val="2240"/>
              </a:spcBef>
              <a:spcAft>
                <a:spcPts val="0"/>
              </a:spcAft>
              <a:buClr>
                <a:schemeClr val="dk1"/>
              </a:buClr>
              <a:buSzPts val="11200"/>
              <a:buFont typeface="Arial"/>
              <a:buNone/>
              <a:defRPr/>
            </a:lvl4pPr>
            <a:lvl5pPr lvl="4" algn="ctr">
              <a:spcBef>
                <a:spcPts val="2240"/>
              </a:spcBef>
              <a:spcAft>
                <a:spcPts val="0"/>
              </a:spcAft>
              <a:buClr>
                <a:schemeClr val="dk1"/>
              </a:buClr>
              <a:buSzPts val="11200"/>
              <a:buFont typeface="Arial"/>
              <a:buNone/>
              <a:defRPr/>
            </a:lvl5pPr>
            <a:lvl6pPr lvl="5" algn="ctr">
              <a:spcBef>
                <a:spcPts val="2240"/>
              </a:spcBef>
              <a:spcAft>
                <a:spcPts val="0"/>
              </a:spcAft>
              <a:buClr>
                <a:schemeClr val="dk1"/>
              </a:buClr>
              <a:buSzPts val="11200"/>
              <a:buFont typeface="Arial"/>
              <a:buNone/>
              <a:defRPr/>
            </a:lvl6pPr>
            <a:lvl7pPr lvl="6" algn="ctr">
              <a:spcBef>
                <a:spcPts val="2240"/>
              </a:spcBef>
              <a:spcAft>
                <a:spcPts val="0"/>
              </a:spcAft>
              <a:buClr>
                <a:schemeClr val="dk1"/>
              </a:buClr>
              <a:buSzPts val="11200"/>
              <a:buFont typeface="Arial"/>
              <a:buNone/>
              <a:defRPr/>
            </a:lvl7pPr>
            <a:lvl8pPr lvl="7" algn="ctr">
              <a:spcBef>
                <a:spcPts val="2240"/>
              </a:spcBef>
              <a:spcAft>
                <a:spcPts val="0"/>
              </a:spcAft>
              <a:buClr>
                <a:schemeClr val="dk1"/>
              </a:buClr>
              <a:buSzPts val="11200"/>
              <a:buFont typeface="Arial"/>
              <a:buNone/>
              <a:defRPr/>
            </a:lvl8pPr>
            <a:lvl9pPr lvl="8" algn="ctr">
              <a:spcBef>
                <a:spcPts val="2240"/>
              </a:spcBef>
              <a:spcAft>
                <a:spcPts val="0"/>
              </a:spcAft>
              <a:buClr>
                <a:schemeClr val="dk1"/>
              </a:buClr>
              <a:buSzPts val="11200"/>
              <a:buFont typeface="Arial"/>
              <a:buNone/>
              <a:defRPr/>
            </a:lvl9pPr>
          </a:lstStyle>
          <a:p>
            <a:endParaRPr/>
          </a:p>
        </p:txBody>
      </p:sp>
      <p:sp>
        <p:nvSpPr>
          <p:cNvPr id="81" name="Google Shape;81;p13"/>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rot="5400000">
            <a:off x="6590507" y="14835982"/>
            <a:ext cx="32767587" cy="61722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body" idx="1"/>
          </p:nvPr>
        </p:nvSpPr>
        <p:spPr>
          <a:xfrm rot="5400000">
            <a:off x="-5830093" y="8739982"/>
            <a:ext cx="32767587" cy="18364200"/>
          </a:xfrm>
          <a:prstGeom prst="rect">
            <a:avLst/>
          </a:prstGeom>
          <a:noFill/>
          <a:ln>
            <a:noFill/>
          </a:ln>
        </p:spPr>
        <p:txBody>
          <a:bodyPr spcFirstLastPara="1" wrap="square" lIns="512050" tIns="256025" rIns="512050" bIns="25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371600" y="1538287"/>
            <a:ext cx="24688800" cy="64008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txBox="1">
            <a:spLocks noGrp="1"/>
          </p:cNvSpPr>
          <p:nvPr>
            <p:ph type="body" idx="1"/>
          </p:nvPr>
        </p:nvSpPr>
        <p:spPr>
          <a:xfrm rot="5400000">
            <a:off x="1043782" y="9289256"/>
            <a:ext cx="25344437" cy="24688800"/>
          </a:xfrm>
          <a:prstGeom prst="rect">
            <a:avLst/>
          </a:prstGeom>
          <a:noFill/>
          <a:ln>
            <a:noFill/>
          </a:ln>
        </p:spPr>
        <p:txBody>
          <a:bodyPr spcFirstLastPara="1" wrap="square" lIns="512050" tIns="256025" rIns="512050" bIns="25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5376863" y="26882725"/>
            <a:ext cx="16459200" cy="3175000"/>
          </a:xfrm>
          <a:prstGeom prst="rect">
            <a:avLst/>
          </a:prstGeom>
          <a:noFill/>
          <a:ln>
            <a:noFill/>
          </a:ln>
        </p:spPr>
        <p:txBody>
          <a:bodyPr spcFirstLastPara="1" wrap="square" lIns="512050" tIns="256025" rIns="512050" bIns="25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
          <p:cNvSpPr>
            <a:spLocks noGrp="1"/>
          </p:cNvSpPr>
          <p:nvPr>
            <p:ph type="pic" idx="2"/>
          </p:nvPr>
        </p:nvSpPr>
        <p:spPr>
          <a:xfrm>
            <a:off x="5376863" y="3432175"/>
            <a:ext cx="16459200" cy="23042563"/>
          </a:xfrm>
          <a:prstGeom prst="rect">
            <a:avLst/>
          </a:prstGeom>
          <a:noFill/>
          <a:ln>
            <a:noFill/>
          </a:ln>
        </p:spPr>
      </p:sp>
      <p:sp>
        <p:nvSpPr>
          <p:cNvPr id="34" name="Google Shape;34;p6"/>
          <p:cNvSpPr txBox="1">
            <a:spLocks noGrp="1"/>
          </p:cNvSpPr>
          <p:nvPr>
            <p:ph type="body" idx="1"/>
          </p:nvPr>
        </p:nvSpPr>
        <p:spPr>
          <a:xfrm>
            <a:off x="5376863" y="30057725"/>
            <a:ext cx="16459200" cy="4506913"/>
          </a:xfrm>
          <a:prstGeom prst="rect">
            <a:avLst/>
          </a:prstGeom>
          <a:noFill/>
          <a:ln>
            <a:noFill/>
          </a:ln>
        </p:spPr>
        <p:txBody>
          <a:bodyPr spcFirstLastPara="1" wrap="square" lIns="512050" tIns="256025" rIns="512050" bIns="2560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5" name="Google Shape;35;p6"/>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1371600" y="1528763"/>
            <a:ext cx="9024938" cy="6507162"/>
          </a:xfrm>
          <a:prstGeom prst="rect">
            <a:avLst/>
          </a:prstGeom>
          <a:noFill/>
          <a:ln>
            <a:noFill/>
          </a:ln>
        </p:spPr>
        <p:txBody>
          <a:bodyPr spcFirstLastPara="1" wrap="square" lIns="512050" tIns="256025" rIns="512050" bIns="25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10725150" y="1528763"/>
            <a:ext cx="15335250" cy="32777112"/>
          </a:xfrm>
          <a:prstGeom prst="rect">
            <a:avLst/>
          </a:prstGeom>
          <a:noFill/>
          <a:ln>
            <a:noFill/>
          </a:ln>
        </p:spPr>
        <p:txBody>
          <a:bodyPr spcFirstLastPara="1" wrap="square" lIns="512050" tIns="256025" rIns="512050" bIns="256025"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1" name="Google Shape;41;p7"/>
          <p:cNvSpPr txBox="1">
            <a:spLocks noGrp="1"/>
          </p:cNvSpPr>
          <p:nvPr>
            <p:ph type="body" idx="2"/>
          </p:nvPr>
        </p:nvSpPr>
        <p:spPr>
          <a:xfrm>
            <a:off x="1371600" y="8035925"/>
            <a:ext cx="9024938" cy="26269950"/>
          </a:xfrm>
          <a:prstGeom prst="rect">
            <a:avLst/>
          </a:prstGeom>
          <a:noFill/>
          <a:ln>
            <a:noFill/>
          </a:ln>
        </p:spPr>
        <p:txBody>
          <a:bodyPr spcFirstLastPara="1" wrap="square" lIns="512050" tIns="256025" rIns="512050" bIns="2560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2" name="Google Shape;42;p7"/>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371600" y="1538287"/>
            <a:ext cx="24688800" cy="64008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1371600" y="1538287"/>
            <a:ext cx="24688800" cy="64008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1371600" y="8596313"/>
            <a:ext cx="12120563" cy="3582987"/>
          </a:xfrm>
          <a:prstGeom prst="rect">
            <a:avLst/>
          </a:prstGeom>
          <a:noFill/>
          <a:ln>
            <a:noFill/>
          </a:ln>
        </p:spPr>
        <p:txBody>
          <a:bodyPr spcFirstLastPara="1" wrap="square" lIns="512050" tIns="256025" rIns="512050" bIns="25602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3" name="Google Shape;53;p9"/>
          <p:cNvSpPr txBox="1">
            <a:spLocks noGrp="1"/>
          </p:cNvSpPr>
          <p:nvPr>
            <p:ph type="body" idx="2"/>
          </p:nvPr>
        </p:nvSpPr>
        <p:spPr>
          <a:xfrm>
            <a:off x="1371600" y="12179300"/>
            <a:ext cx="12120563" cy="22126575"/>
          </a:xfrm>
          <a:prstGeom prst="rect">
            <a:avLst/>
          </a:prstGeom>
          <a:noFill/>
          <a:ln>
            <a:noFill/>
          </a:ln>
        </p:spPr>
        <p:txBody>
          <a:bodyPr spcFirstLastPara="1" wrap="square" lIns="512050" tIns="256025" rIns="512050" bIns="2560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4" name="Google Shape;54;p9"/>
          <p:cNvSpPr txBox="1">
            <a:spLocks noGrp="1"/>
          </p:cNvSpPr>
          <p:nvPr>
            <p:ph type="body" idx="3"/>
          </p:nvPr>
        </p:nvSpPr>
        <p:spPr>
          <a:xfrm>
            <a:off x="13935075" y="8596313"/>
            <a:ext cx="12125325" cy="3582987"/>
          </a:xfrm>
          <a:prstGeom prst="rect">
            <a:avLst/>
          </a:prstGeom>
          <a:noFill/>
          <a:ln>
            <a:noFill/>
          </a:ln>
        </p:spPr>
        <p:txBody>
          <a:bodyPr spcFirstLastPara="1" wrap="square" lIns="512050" tIns="256025" rIns="512050" bIns="25602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5" name="Google Shape;55;p9"/>
          <p:cNvSpPr txBox="1">
            <a:spLocks noGrp="1"/>
          </p:cNvSpPr>
          <p:nvPr>
            <p:ph type="body" idx="4"/>
          </p:nvPr>
        </p:nvSpPr>
        <p:spPr>
          <a:xfrm>
            <a:off x="13935075" y="12179300"/>
            <a:ext cx="12125325" cy="22126575"/>
          </a:xfrm>
          <a:prstGeom prst="rect">
            <a:avLst/>
          </a:prstGeom>
          <a:noFill/>
          <a:ln>
            <a:noFill/>
          </a:ln>
        </p:spPr>
        <p:txBody>
          <a:bodyPr spcFirstLastPara="1" wrap="square" lIns="512050" tIns="256025" rIns="512050" bIns="2560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6" name="Google Shape;56;p9"/>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1371600" y="1538287"/>
            <a:ext cx="24688800" cy="64008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1371600" y="8961438"/>
            <a:ext cx="12268200" cy="25344437"/>
          </a:xfrm>
          <a:prstGeom prst="rect">
            <a:avLst/>
          </a:prstGeom>
          <a:noFill/>
          <a:ln>
            <a:noFill/>
          </a:ln>
        </p:spPr>
        <p:txBody>
          <a:bodyPr spcFirstLastPara="1" wrap="square" lIns="512050" tIns="256025" rIns="512050" bIns="2560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62" name="Google Shape;62;p10"/>
          <p:cNvSpPr txBox="1">
            <a:spLocks noGrp="1"/>
          </p:cNvSpPr>
          <p:nvPr>
            <p:ph type="body" idx="2"/>
          </p:nvPr>
        </p:nvSpPr>
        <p:spPr>
          <a:xfrm>
            <a:off x="13792200" y="8961438"/>
            <a:ext cx="12268200" cy="25344437"/>
          </a:xfrm>
          <a:prstGeom prst="rect">
            <a:avLst/>
          </a:prstGeom>
          <a:noFill/>
          <a:ln>
            <a:noFill/>
          </a:ln>
        </p:spPr>
        <p:txBody>
          <a:bodyPr spcFirstLastPara="1" wrap="square" lIns="512050" tIns="256025" rIns="512050" bIns="2560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63" name="Google Shape;63;p10"/>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2166938" y="24679275"/>
            <a:ext cx="23317200" cy="7626350"/>
          </a:xfrm>
          <a:prstGeom prst="rect">
            <a:avLst/>
          </a:prstGeom>
          <a:noFill/>
          <a:ln>
            <a:noFill/>
          </a:ln>
        </p:spPr>
        <p:txBody>
          <a:bodyPr spcFirstLastPara="1" wrap="square" lIns="512050" tIns="256025" rIns="512050" bIns="25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2166938" y="16278225"/>
            <a:ext cx="23317200" cy="8401050"/>
          </a:xfrm>
          <a:prstGeom prst="rect">
            <a:avLst/>
          </a:prstGeom>
          <a:noFill/>
          <a:ln>
            <a:noFill/>
          </a:ln>
        </p:spPr>
        <p:txBody>
          <a:bodyPr spcFirstLastPara="1" wrap="square" lIns="512050" tIns="256025" rIns="512050" bIns="256025"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69" name="Google Shape;69;p11"/>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800"/>
              <a:buFont typeface="Arial"/>
              <a:buNone/>
              <a:defRPr sz="7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371600" y="1538287"/>
            <a:ext cx="24688800" cy="6400800"/>
          </a:xfrm>
          <a:prstGeom prst="rect">
            <a:avLst/>
          </a:prstGeom>
          <a:noFill/>
          <a:ln>
            <a:noFill/>
          </a:ln>
        </p:spPr>
        <p:txBody>
          <a:bodyPr spcFirstLastPara="1" wrap="square" lIns="512050" tIns="256025" rIns="512050" bIns="256025" anchor="ctr" anchorCtr="0">
            <a:noAutofit/>
          </a:bodyPr>
          <a:lstStyle>
            <a:lvl1pPr marR="0" lvl="0" algn="ctr" rtl="0">
              <a:spcBef>
                <a:spcPts val="0"/>
              </a:spcBef>
              <a:spcAft>
                <a:spcPts val="0"/>
              </a:spcAft>
              <a:buSzPts val="1400"/>
              <a:buNone/>
              <a:defRPr sz="24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4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4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4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4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4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4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4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4600" b="0" i="0" u="none" strike="noStrike" cap="none">
                <a:solidFill>
                  <a:schemeClr val="dk2"/>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1371600" y="8961437"/>
            <a:ext cx="24688800" cy="25344437"/>
          </a:xfrm>
          <a:prstGeom prst="rect">
            <a:avLst/>
          </a:prstGeom>
          <a:noFill/>
          <a:ln>
            <a:noFill/>
          </a:ln>
        </p:spPr>
        <p:txBody>
          <a:bodyPr spcFirstLastPara="1" wrap="square" lIns="512050" tIns="256025" rIns="512050" bIns="256025" anchor="t" anchorCtr="0">
            <a:noAutofit/>
          </a:bodyPr>
          <a:lstStyle>
            <a:lvl1pPr marL="457200" marR="0" lvl="0" indent="-1365250" algn="l" rtl="0">
              <a:spcBef>
                <a:spcPts val="3580"/>
              </a:spcBef>
              <a:spcAft>
                <a:spcPts val="0"/>
              </a:spcAft>
              <a:buClr>
                <a:schemeClr val="dk1"/>
              </a:buClr>
              <a:buSzPts val="17900"/>
              <a:buFont typeface="Arial"/>
              <a:buChar char="•"/>
              <a:defRPr sz="17900" b="0" i="0" u="none" strike="noStrike" cap="none">
                <a:solidFill>
                  <a:schemeClr val="dk1"/>
                </a:solidFill>
                <a:latin typeface="Arial"/>
                <a:ea typeface="Arial"/>
                <a:cs typeface="Arial"/>
                <a:sym typeface="Arial"/>
              </a:defRPr>
            </a:lvl1pPr>
            <a:lvl2pPr marL="914400" marR="0" lvl="1" indent="-1225550" algn="l" rtl="0">
              <a:spcBef>
                <a:spcPts val="3140"/>
              </a:spcBef>
              <a:spcAft>
                <a:spcPts val="0"/>
              </a:spcAft>
              <a:buClr>
                <a:schemeClr val="dk1"/>
              </a:buClr>
              <a:buSzPts val="15700"/>
              <a:buFont typeface="Arial"/>
              <a:buChar char="–"/>
              <a:defRPr sz="15700" b="0" i="0" u="none" strike="noStrike" cap="none">
                <a:solidFill>
                  <a:schemeClr val="dk1"/>
                </a:solidFill>
                <a:latin typeface="Arial"/>
                <a:ea typeface="Arial"/>
                <a:cs typeface="Arial"/>
                <a:sym typeface="Arial"/>
              </a:defRPr>
            </a:lvl2pPr>
            <a:lvl3pPr marL="1371600" marR="0" lvl="2" indent="-1079500" algn="l" rtl="0">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3pPr>
            <a:lvl4pPr marL="1828800" marR="0" lvl="3"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4pPr>
            <a:lvl5pPr marL="2286000" marR="0" lvl="4"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5pPr>
            <a:lvl6pPr marL="2743200" marR="0" lvl="5"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6pPr>
            <a:lvl7pPr marL="3200400" marR="0" lvl="6"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7pPr>
            <a:lvl8pPr marL="3657600" marR="0" lvl="7"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8pPr>
            <a:lvl9pPr marL="4114800" marR="0" lvl="8"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1371600" y="34972625"/>
            <a:ext cx="6400800" cy="2667000"/>
          </a:xfrm>
          <a:prstGeom prst="rect">
            <a:avLst/>
          </a:prstGeom>
          <a:noFill/>
          <a:ln>
            <a:noFill/>
          </a:ln>
        </p:spPr>
        <p:txBody>
          <a:bodyPr spcFirstLastPara="1" wrap="square" lIns="512050" tIns="256025" rIns="512050" bIns="256025" anchor="t" anchorCtr="0">
            <a:noAutofit/>
          </a:bodyPr>
          <a:lstStyle>
            <a:lvl1pPr marR="0" lvl="0"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9372600" y="34972625"/>
            <a:ext cx="8686800" cy="2667000"/>
          </a:xfrm>
          <a:prstGeom prst="rect">
            <a:avLst/>
          </a:prstGeom>
          <a:noFill/>
          <a:ln>
            <a:noFill/>
          </a:ln>
        </p:spPr>
        <p:txBody>
          <a:bodyPr spcFirstLastPara="1" wrap="square" lIns="512050" tIns="256025" rIns="512050" bIns="256025" anchor="t" anchorCtr="0">
            <a:noAutofit/>
          </a:bodyPr>
          <a:lstStyle>
            <a:lvl1pPr marR="0" lvl="0"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1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19659600" y="34972625"/>
            <a:ext cx="6400800" cy="2667000"/>
          </a:xfrm>
          <a:prstGeom prst="rect">
            <a:avLst/>
          </a:prstGeom>
          <a:noFill/>
          <a:ln>
            <a:noFill/>
          </a:ln>
        </p:spPr>
        <p:txBody>
          <a:bodyPr spcFirstLastPara="1" wrap="square" lIns="512050" tIns="256025" rIns="512050" bIns="256025" anchor="t" anchorCtr="0">
            <a:noAutofit/>
          </a:bodyPr>
          <a:lstStyle>
            <a:lvl1pPr marL="0" marR="0" lvl="0" indent="0" algn="r" rtl="0">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99FF"/>
            </a:gs>
            <a:gs pos="100000">
              <a:srgbClr val="0000CC"/>
            </a:gs>
          </a:gsLst>
          <a:lin ang="5400000" scaled="0"/>
        </a:gradFill>
        <a:effectLst/>
      </p:bgPr>
    </p:bg>
    <p:spTree>
      <p:nvGrpSpPr>
        <p:cNvPr id="1" name="Shape 88"/>
        <p:cNvGrpSpPr/>
        <p:nvPr/>
      </p:nvGrpSpPr>
      <p:grpSpPr>
        <a:xfrm>
          <a:off x="0" y="0"/>
          <a:ext cx="0" cy="0"/>
          <a:chOff x="0" y="0"/>
          <a:chExt cx="0" cy="0"/>
        </a:xfrm>
      </p:grpSpPr>
      <p:sp>
        <p:nvSpPr>
          <p:cNvPr id="89" name="Google Shape;89;p1"/>
          <p:cNvSpPr txBox="1"/>
          <p:nvPr/>
        </p:nvSpPr>
        <p:spPr>
          <a:xfrm>
            <a:off x="1066800" y="914400"/>
            <a:ext cx="25298400" cy="9380537"/>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100" b="0" i="0" u="none">
              <a:solidFill>
                <a:schemeClr val="dk1"/>
              </a:solidFill>
              <a:latin typeface="Arial"/>
              <a:ea typeface="Arial"/>
              <a:cs typeface="Arial"/>
              <a:sym typeface="Arial"/>
            </a:endParaRPr>
          </a:p>
        </p:txBody>
      </p:sp>
      <p:sp>
        <p:nvSpPr>
          <p:cNvPr id="90" name="Google Shape;90;p1"/>
          <p:cNvSpPr txBox="1"/>
          <p:nvPr/>
        </p:nvSpPr>
        <p:spPr>
          <a:xfrm>
            <a:off x="1447800" y="4859337"/>
            <a:ext cx="24765000" cy="1692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9900"/>
              </a:buClr>
              <a:buSzPts val="7200"/>
              <a:buFont typeface="Arial"/>
              <a:buNone/>
            </a:pPr>
            <a:r>
              <a:rPr lang="en-US" sz="7200" b="1" i="0" u="none">
                <a:solidFill>
                  <a:srgbClr val="009900"/>
                </a:solidFill>
                <a:latin typeface="Arial"/>
                <a:ea typeface="Arial"/>
                <a:cs typeface="Arial"/>
                <a:sym typeface="Arial"/>
              </a:rPr>
              <a:t>Kristi Doleh and Leonard M. Humphrey</a:t>
            </a:r>
            <a:endParaRPr/>
          </a:p>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Electrical Engineering; </a:t>
            </a:r>
            <a:r>
              <a:rPr lang="en-US" sz="3200" b="1" i="0" u="none">
                <a:solidFill>
                  <a:srgbClr val="0000FF"/>
                </a:solidFill>
                <a:latin typeface="Arial"/>
                <a:ea typeface="Arial"/>
                <a:cs typeface="Arial"/>
                <a:sym typeface="Arial"/>
              </a:rPr>
              <a:t>kxd170004@utdallas.edu</a:t>
            </a:r>
            <a:r>
              <a:rPr lang="en-US" sz="3200" b="1" i="0" u="none">
                <a:solidFill>
                  <a:schemeClr val="dk1"/>
                </a:solidFill>
                <a:latin typeface="Arial"/>
                <a:ea typeface="Arial"/>
                <a:cs typeface="Arial"/>
                <a:sym typeface="Arial"/>
              </a:rPr>
              <a:t>  &amp; </a:t>
            </a:r>
            <a:r>
              <a:rPr lang="en-US" sz="3200" b="1" i="0" u="none">
                <a:solidFill>
                  <a:srgbClr val="0000FF"/>
                </a:solidFill>
                <a:latin typeface="Arial"/>
                <a:ea typeface="Arial"/>
                <a:cs typeface="Arial"/>
                <a:sym typeface="Arial"/>
              </a:rPr>
              <a:t>leonard.humphrey@utdallas.edu</a:t>
            </a:r>
            <a:r>
              <a:rPr lang="en-US" sz="3200" b="1" i="0" u="none">
                <a:solidFill>
                  <a:schemeClr val="dk1"/>
                </a:solidFill>
                <a:latin typeface="Arial"/>
                <a:ea typeface="Arial"/>
                <a:cs typeface="Arial"/>
                <a:sym typeface="Arial"/>
              </a:rPr>
              <a:t> </a:t>
            </a:r>
            <a:endParaRPr/>
          </a:p>
        </p:txBody>
      </p:sp>
      <p:sp>
        <p:nvSpPr>
          <p:cNvPr id="91" name="Google Shape;91;p1"/>
          <p:cNvSpPr/>
          <p:nvPr/>
        </p:nvSpPr>
        <p:spPr>
          <a:xfrm>
            <a:off x="2425700" y="1370012"/>
            <a:ext cx="22759987" cy="3051175"/>
          </a:xfrm>
          <a:prstGeom prst="rect">
            <a:avLst/>
          </a:prstGeom>
        </p:spPr>
        <p:txBody>
          <a:bodyPr>
            <a:prstTxWarp prst="textPlain">
              <a:avLst/>
            </a:prstTxWarp>
          </a:bodyPr>
          <a:lstStyle/>
          <a:p>
            <a:pPr lvl="0" algn="l"/>
            <a:r>
              <a:rPr b="0" i="1">
                <a:ln w="19050" cap="flat" cmpd="sng">
                  <a:solidFill>
                    <a:srgbClr val="993366"/>
                  </a:solidFill>
                  <a:prstDash val="solid"/>
                  <a:miter lim="800000"/>
                  <a:headEnd type="none" w="sm" len="sm"/>
                  <a:tailEnd type="none" w="sm" len="sm"/>
                </a:ln>
                <a:solidFill>
                  <a:srgbClr val="FF0000"/>
                </a:solidFill>
                <a:latin typeface="Arial"/>
              </a:rPr>
              <a:t>Kinematic Domain Wall Model for Large-Scale  Neuromorphic Network Simulation </a:t>
            </a:r>
          </a:p>
        </p:txBody>
      </p:sp>
      <p:sp>
        <p:nvSpPr>
          <p:cNvPr id="92" name="Google Shape;92;p1"/>
          <p:cNvSpPr txBox="1"/>
          <p:nvPr/>
        </p:nvSpPr>
        <p:spPr>
          <a:xfrm>
            <a:off x="9147175" y="8636000"/>
            <a:ext cx="9967912"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9900"/>
              </a:buClr>
              <a:buSzPts val="2800"/>
              <a:buFont typeface="Arial"/>
              <a:buNone/>
            </a:pPr>
            <a:r>
              <a:rPr lang="en-US" sz="2800" b="1" i="0" u="none">
                <a:solidFill>
                  <a:srgbClr val="009900"/>
                </a:solidFill>
                <a:latin typeface="Arial"/>
                <a:ea typeface="Arial"/>
                <a:cs typeface="Arial"/>
                <a:sym typeface="Arial"/>
              </a:rPr>
              <a:t>Erik Jonsson School of Engineering &amp; Computer Science</a:t>
            </a:r>
            <a:endParaRPr/>
          </a:p>
          <a:p>
            <a:pPr marL="0" marR="0" lvl="0" indent="0" algn="l" rtl="0">
              <a:lnSpc>
                <a:spcPct val="100000"/>
              </a:lnSpc>
              <a:spcBef>
                <a:spcPts val="0"/>
              </a:spcBef>
              <a:spcAft>
                <a:spcPts val="0"/>
              </a:spcAft>
              <a:buClr>
                <a:srgbClr val="009900"/>
              </a:buClr>
              <a:buSzPts val="2800"/>
              <a:buFont typeface="Arial"/>
              <a:buNone/>
            </a:pPr>
            <a:r>
              <a:rPr lang="en-US" sz="2800" b="1" i="0" u="none">
                <a:solidFill>
                  <a:srgbClr val="009900"/>
                </a:solidFill>
                <a:latin typeface="Arial"/>
                <a:ea typeface="Arial"/>
                <a:cs typeface="Arial"/>
                <a:sym typeface="Arial"/>
              </a:rPr>
              <a:t>University of Texas at Dallas</a:t>
            </a:r>
            <a:endParaRPr/>
          </a:p>
          <a:p>
            <a:pPr marL="0" marR="0" lvl="0" indent="0" algn="l" rtl="0">
              <a:lnSpc>
                <a:spcPct val="100000"/>
              </a:lnSpc>
              <a:spcBef>
                <a:spcPts val="0"/>
              </a:spcBef>
              <a:spcAft>
                <a:spcPts val="0"/>
              </a:spcAft>
              <a:buClr>
                <a:srgbClr val="009900"/>
              </a:buClr>
              <a:buSzPts val="2800"/>
              <a:buFont typeface="Arial"/>
              <a:buNone/>
            </a:pPr>
            <a:r>
              <a:rPr lang="en-US" sz="2800" b="1" i="0" u="none">
                <a:solidFill>
                  <a:srgbClr val="009900"/>
                </a:solidFill>
                <a:latin typeface="Arial"/>
                <a:ea typeface="Arial"/>
                <a:cs typeface="Arial"/>
                <a:sym typeface="Arial"/>
              </a:rPr>
              <a:t>Richardson,  Texas   75083-0688, U.S.A.</a:t>
            </a:r>
            <a:endParaRPr/>
          </a:p>
        </p:txBody>
      </p:sp>
      <p:sp>
        <p:nvSpPr>
          <p:cNvPr id="93" name="Google Shape;93;p1"/>
          <p:cNvSpPr/>
          <p:nvPr/>
        </p:nvSpPr>
        <p:spPr>
          <a:xfrm>
            <a:off x="533400" y="10744200"/>
            <a:ext cx="12801600" cy="6248400"/>
          </a:xfrm>
          <a:prstGeom prst="roundRect">
            <a:avLst>
              <a:gd name="adj" fmla="val 16667"/>
            </a:avLst>
          </a:prstGeom>
          <a:solidFill>
            <a:schemeClr val="lt1"/>
          </a:solidFill>
          <a:ln w="57150"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100" b="0" i="0" u="none">
              <a:solidFill>
                <a:schemeClr val="dk1"/>
              </a:solidFill>
              <a:latin typeface="Arial"/>
              <a:ea typeface="Arial"/>
              <a:cs typeface="Arial"/>
              <a:sym typeface="Arial"/>
            </a:endParaRPr>
          </a:p>
        </p:txBody>
      </p:sp>
      <p:sp>
        <p:nvSpPr>
          <p:cNvPr id="94" name="Google Shape;94;p1"/>
          <p:cNvSpPr txBox="1"/>
          <p:nvPr/>
        </p:nvSpPr>
        <p:spPr>
          <a:xfrm>
            <a:off x="1524000" y="11277600"/>
            <a:ext cx="10191750" cy="769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Research Project Background/Goals:</a:t>
            </a:r>
            <a:endParaRPr/>
          </a:p>
        </p:txBody>
      </p:sp>
      <p:sp>
        <p:nvSpPr>
          <p:cNvPr id="95" name="Google Shape;95;p1"/>
          <p:cNvSpPr/>
          <p:nvPr/>
        </p:nvSpPr>
        <p:spPr>
          <a:xfrm>
            <a:off x="14097000" y="10591800"/>
            <a:ext cx="12954000" cy="18821400"/>
          </a:xfrm>
          <a:prstGeom prst="roundRect">
            <a:avLst>
              <a:gd name="adj" fmla="val 16667"/>
            </a:avLst>
          </a:prstGeom>
          <a:solidFill>
            <a:schemeClr val="lt1"/>
          </a:solidFill>
          <a:ln w="57150"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100" b="0" i="0" u="none">
              <a:solidFill>
                <a:schemeClr val="dk1"/>
              </a:solidFill>
              <a:latin typeface="Arial"/>
              <a:ea typeface="Arial"/>
              <a:cs typeface="Arial"/>
              <a:sym typeface="Arial"/>
            </a:endParaRPr>
          </a:p>
        </p:txBody>
      </p:sp>
      <p:sp>
        <p:nvSpPr>
          <p:cNvPr id="96" name="Google Shape;96;p1"/>
          <p:cNvSpPr txBox="1"/>
          <p:nvPr/>
        </p:nvSpPr>
        <p:spPr>
          <a:xfrm>
            <a:off x="14859000" y="11125200"/>
            <a:ext cx="7339012" cy="769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 Research Project Results:</a:t>
            </a:r>
            <a:endParaRPr/>
          </a:p>
        </p:txBody>
      </p:sp>
      <p:sp>
        <p:nvSpPr>
          <p:cNvPr id="97" name="Google Shape;97;p1"/>
          <p:cNvSpPr/>
          <p:nvPr/>
        </p:nvSpPr>
        <p:spPr>
          <a:xfrm>
            <a:off x="641350" y="17679987"/>
            <a:ext cx="12801600" cy="18821400"/>
          </a:xfrm>
          <a:prstGeom prst="roundRect">
            <a:avLst>
              <a:gd name="adj" fmla="val 16667"/>
            </a:avLst>
          </a:prstGeom>
          <a:solidFill>
            <a:schemeClr val="lt1"/>
          </a:solidFill>
          <a:ln w="57150"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100" b="0" i="0" u="none">
              <a:solidFill>
                <a:schemeClr val="dk1"/>
              </a:solidFill>
              <a:latin typeface="Arial"/>
              <a:ea typeface="Arial"/>
              <a:cs typeface="Arial"/>
              <a:sym typeface="Arial"/>
            </a:endParaRPr>
          </a:p>
        </p:txBody>
      </p:sp>
      <p:sp>
        <p:nvSpPr>
          <p:cNvPr id="98" name="Google Shape;98;p1"/>
          <p:cNvSpPr txBox="1"/>
          <p:nvPr/>
        </p:nvSpPr>
        <p:spPr>
          <a:xfrm>
            <a:off x="1600200" y="18211800"/>
            <a:ext cx="7654925" cy="769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Research Project Overview:</a:t>
            </a:r>
            <a:endParaRPr/>
          </a:p>
        </p:txBody>
      </p:sp>
      <p:sp>
        <p:nvSpPr>
          <p:cNvPr id="99" name="Google Shape;99;p1"/>
          <p:cNvSpPr/>
          <p:nvPr/>
        </p:nvSpPr>
        <p:spPr>
          <a:xfrm>
            <a:off x="14130337" y="29786262"/>
            <a:ext cx="12920662" cy="6859587"/>
          </a:xfrm>
          <a:prstGeom prst="roundRect">
            <a:avLst>
              <a:gd name="adj" fmla="val 16667"/>
            </a:avLst>
          </a:prstGeom>
          <a:solidFill>
            <a:schemeClr val="lt1"/>
          </a:solidFill>
          <a:ln w="57150"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100" b="0" i="0" u="none">
              <a:solidFill>
                <a:schemeClr val="dk1"/>
              </a:solidFill>
              <a:latin typeface="Arial"/>
              <a:ea typeface="Arial"/>
              <a:cs typeface="Arial"/>
              <a:sym typeface="Arial"/>
            </a:endParaRPr>
          </a:p>
        </p:txBody>
      </p:sp>
      <p:sp>
        <p:nvSpPr>
          <p:cNvPr id="100" name="Google Shape;100;p1"/>
          <p:cNvSpPr txBox="1"/>
          <p:nvPr/>
        </p:nvSpPr>
        <p:spPr>
          <a:xfrm>
            <a:off x="14460537" y="30557787"/>
            <a:ext cx="8664575" cy="7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Project Conclusions/Outcomes:</a:t>
            </a:r>
            <a:endParaRPr/>
          </a:p>
        </p:txBody>
      </p:sp>
      <p:sp>
        <p:nvSpPr>
          <p:cNvPr id="101" name="Google Shape;101;p1"/>
          <p:cNvSpPr txBox="1"/>
          <p:nvPr/>
        </p:nvSpPr>
        <p:spPr>
          <a:xfrm>
            <a:off x="14706600" y="31249937"/>
            <a:ext cx="11658600" cy="4248300"/>
          </a:xfrm>
          <a:prstGeom prst="rect">
            <a:avLst/>
          </a:prstGeom>
          <a:noFill/>
          <a:ln>
            <a:noFill/>
          </a:ln>
        </p:spPr>
        <p:txBody>
          <a:bodyPr spcFirstLastPara="1" wrap="square" lIns="91425" tIns="45700" rIns="91425" bIns="45700" anchor="t" anchorCtr="0">
            <a:spAutoFit/>
          </a:bodyPr>
          <a:lstStyle/>
          <a:p>
            <a:pPr marL="0" marR="0" lvl="0" indent="-50800" algn="l" rtl="0">
              <a:lnSpc>
                <a:spcPct val="100000"/>
              </a:lnSpc>
              <a:spcBef>
                <a:spcPts val="0"/>
              </a:spcBef>
              <a:spcAft>
                <a:spcPts val="0"/>
              </a:spcAft>
              <a:buClr>
                <a:schemeClr val="dk1"/>
              </a:buClr>
              <a:buSzPts val="800"/>
              <a:buFont typeface="Arial"/>
              <a:buChar char="•"/>
            </a:pPr>
            <a:br>
              <a:rPr lang="en-US" sz="800" b="0" i="0" u="none" dirty="0">
                <a:solidFill>
                  <a:schemeClr val="dk1"/>
                </a:solidFill>
                <a:latin typeface="Arial"/>
                <a:ea typeface="Arial"/>
                <a:cs typeface="Arial"/>
                <a:sym typeface="Arial"/>
              </a:rPr>
            </a:br>
            <a:endParaRPr sz="2800" b="0" i="0" u="none" dirty="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rgbClr val="FF6600"/>
              </a:buClr>
              <a:buSzPts val="2800"/>
              <a:buFont typeface="Noto Sans Symbols"/>
              <a:buChar char="🞛"/>
            </a:pPr>
            <a:r>
              <a:rPr lang="en-US" sz="2800" b="0" i="0" u="none" dirty="0">
                <a:solidFill>
                  <a:schemeClr val="dk1"/>
                </a:solidFill>
                <a:latin typeface="Arial"/>
                <a:ea typeface="Arial"/>
                <a:cs typeface="Arial"/>
                <a:sym typeface="Arial"/>
              </a:rPr>
              <a:t> Domain </a:t>
            </a:r>
            <a:r>
              <a:rPr lang="en-US" sz="2800" b="0" i="0" u="none" dirty="0">
                <a:solidFill>
                  <a:srgbClr val="000000"/>
                </a:solidFill>
                <a:latin typeface="Arial"/>
                <a:ea typeface="Arial"/>
                <a:cs typeface="Arial"/>
                <a:sym typeface="Arial"/>
              </a:rPr>
              <a:t>motion can be accurately modeled using ordinary second-order differential equations emulating classical mechanics.</a:t>
            </a:r>
            <a:endParaRPr sz="10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rgbClr val="FF6600"/>
              </a:buClr>
              <a:buSzPts val="2800"/>
              <a:buFont typeface="Noto Sans Symbols"/>
              <a:buChar char="🞛"/>
            </a:pPr>
            <a:r>
              <a:rPr lang="en-US" sz="2800" b="0" i="0" u="none" dirty="0">
                <a:solidFill>
                  <a:schemeClr val="dk1"/>
                </a:solidFill>
                <a:latin typeface="Arial"/>
                <a:ea typeface="Arial"/>
                <a:cs typeface="Arial"/>
                <a:sym typeface="Arial"/>
              </a:rPr>
              <a:t> We </a:t>
            </a:r>
            <a:r>
              <a:rPr lang="en-US" sz="2800" b="0" i="0" u="none" dirty="0">
                <a:solidFill>
                  <a:srgbClr val="000000"/>
                </a:solidFill>
                <a:latin typeface="Arial"/>
                <a:ea typeface="Arial"/>
                <a:cs typeface="Arial"/>
                <a:sym typeface="Arial"/>
              </a:rPr>
              <a:t>have been able model domain wall behavior over a range of parameter corners and current pulses.</a:t>
            </a:r>
            <a:endParaRPr sz="10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6600"/>
              </a:buClr>
              <a:buSzPts val="2800"/>
              <a:buFont typeface="Noto Sans Symbols"/>
              <a:buNone/>
            </a:pPr>
            <a:endParaRPr sz="2800" b="0" i="0" u="none" dirty="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rgbClr val="FF6600"/>
              </a:buClr>
              <a:buSzPts val="2800"/>
              <a:buFont typeface="Noto Sans Symbols"/>
              <a:buChar char="🞛"/>
            </a:pPr>
            <a:r>
              <a:rPr lang="en-US" sz="2800" b="0" i="0" u="none" dirty="0">
                <a:solidFill>
                  <a:schemeClr val="dk1"/>
                </a:solidFill>
                <a:latin typeface="Arial"/>
                <a:ea typeface="Arial"/>
                <a:cs typeface="Arial"/>
                <a:sym typeface="Arial"/>
              </a:rPr>
              <a:t> Next steps include evaluating the model on a larger dataset and </a:t>
            </a:r>
            <a:r>
              <a:rPr lang="en-US" sz="2800" b="0" i="0" u="none" dirty="0">
                <a:solidFill>
                  <a:srgbClr val="000000"/>
                </a:solidFill>
                <a:latin typeface="Arial"/>
                <a:ea typeface="Arial"/>
                <a:cs typeface="Arial"/>
                <a:sym typeface="Arial"/>
              </a:rPr>
              <a:t>improving accuracy for finding model constants k</a:t>
            </a:r>
            <a:r>
              <a:rPr lang="en-US" sz="2800" b="0" i="0" u="none" baseline="-25000" dirty="0">
                <a:solidFill>
                  <a:srgbClr val="000000"/>
                </a:solidFill>
                <a:latin typeface="Arial"/>
                <a:ea typeface="Arial"/>
                <a:cs typeface="Arial"/>
                <a:sym typeface="Arial"/>
              </a:rPr>
              <a:t>5</a:t>
            </a:r>
            <a:r>
              <a:rPr lang="en-US" sz="2800" b="0" i="0" u="none" dirty="0">
                <a:solidFill>
                  <a:srgbClr val="000000"/>
                </a:solidFill>
                <a:latin typeface="Arial"/>
                <a:ea typeface="Arial"/>
                <a:cs typeface="Arial"/>
                <a:sym typeface="Arial"/>
              </a:rPr>
              <a:t>-k</a:t>
            </a:r>
            <a:r>
              <a:rPr lang="en-US" sz="2800" b="0" i="0" u="none" baseline="-25000" dirty="0">
                <a:solidFill>
                  <a:srgbClr val="000000"/>
                </a:solidFill>
                <a:latin typeface="Arial"/>
                <a:ea typeface="Arial"/>
                <a:cs typeface="Arial"/>
                <a:sym typeface="Arial"/>
              </a:rPr>
              <a:t>7</a:t>
            </a:r>
            <a:r>
              <a:rPr lang="en-US" sz="2800" b="0" i="0" u="none" dirty="0">
                <a:solidFill>
                  <a:srgbClr val="000000"/>
                </a:solidFill>
                <a:latin typeface="Arial"/>
                <a:ea typeface="Arial"/>
                <a:cs typeface="Arial"/>
                <a:sym typeface="Arial"/>
              </a:rPr>
              <a:t>.</a:t>
            </a:r>
            <a:endParaRPr sz="10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1371600" y="8062912"/>
            <a:ext cx="4676775" cy="1924050"/>
          </a:xfrm>
          <a:prstGeom prst="rect">
            <a:avLst/>
          </a:prstGeom>
          <a:noFill/>
          <a:ln>
            <a:noFill/>
          </a:ln>
        </p:spPr>
      </p:pic>
      <p:sp>
        <p:nvSpPr>
          <p:cNvPr id="103" name="Google Shape;103;p1"/>
          <p:cNvSpPr txBox="1"/>
          <p:nvPr/>
        </p:nvSpPr>
        <p:spPr>
          <a:xfrm>
            <a:off x="5882487" y="6816313"/>
            <a:ext cx="16497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CC"/>
              </a:buClr>
              <a:buSzPts val="3600"/>
              <a:buFont typeface="Arial"/>
              <a:buNone/>
            </a:pPr>
            <a:r>
              <a:rPr lang="en-US" sz="3600" b="0" i="0" u="sng">
                <a:solidFill>
                  <a:srgbClr val="0000CC"/>
                </a:solidFill>
                <a:latin typeface="Arial"/>
                <a:ea typeface="Arial"/>
                <a:cs typeface="Arial"/>
                <a:sym typeface="Arial"/>
              </a:rPr>
              <a:t>Faculty Mentor:</a:t>
            </a:r>
            <a:r>
              <a:rPr lang="en-US" sz="3600" b="0" i="0" u="none">
                <a:solidFill>
                  <a:srgbClr val="0000CC"/>
                </a:solidFill>
                <a:latin typeface="Arial"/>
                <a:ea typeface="Arial"/>
                <a:cs typeface="Arial"/>
                <a:sym typeface="Arial"/>
              </a:rPr>
              <a:t> </a:t>
            </a:r>
            <a:r>
              <a:rPr lang="en-US" sz="3600" b="0" i="0" u="none">
                <a:solidFill>
                  <a:schemeClr val="dk1"/>
                </a:solidFill>
                <a:latin typeface="Arial"/>
                <a:ea typeface="Arial"/>
                <a:cs typeface="Arial"/>
                <a:sym typeface="Arial"/>
              </a:rPr>
              <a:t> Prof.  Joseph S. Friedman;  </a:t>
            </a:r>
            <a:r>
              <a:rPr lang="en-US" sz="3600" b="0" i="0" u="sng">
                <a:solidFill>
                  <a:srgbClr val="0000CC"/>
                </a:solidFill>
                <a:latin typeface="Arial"/>
                <a:ea typeface="Arial"/>
                <a:cs typeface="Arial"/>
                <a:sym typeface="Arial"/>
              </a:rPr>
              <a:t>Program:</a:t>
            </a:r>
            <a:r>
              <a:rPr lang="en-US" sz="3600" b="0" i="0" u="none">
                <a:solidFill>
                  <a:srgbClr val="0000CC"/>
                </a:solidFill>
                <a:latin typeface="Arial"/>
                <a:ea typeface="Arial"/>
                <a:cs typeface="Arial"/>
                <a:sym typeface="Arial"/>
              </a:rPr>
              <a:t>  </a:t>
            </a:r>
            <a:r>
              <a:rPr lang="en-US" sz="3600" b="0" i="0" u="none">
                <a:solidFill>
                  <a:schemeClr val="dk1"/>
                </a:solidFill>
                <a:latin typeface="Arial"/>
                <a:ea typeface="Arial"/>
                <a:cs typeface="Arial"/>
                <a:sym typeface="Arial"/>
              </a:rPr>
              <a:t>Electrical Engineering</a:t>
            </a:r>
            <a:endParaRPr/>
          </a:p>
        </p:txBody>
      </p:sp>
      <p:pic>
        <p:nvPicPr>
          <p:cNvPr id="104" name="Google Shape;104;p1"/>
          <p:cNvPicPr preferRelativeResize="0"/>
          <p:nvPr/>
        </p:nvPicPr>
        <p:blipFill rotWithShape="1">
          <a:blip r:embed="rId4">
            <a:alphaModFix/>
          </a:blip>
          <a:srcRect/>
          <a:stretch/>
        </p:blipFill>
        <p:spPr>
          <a:xfrm>
            <a:off x="20750212" y="7929562"/>
            <a:ext cx="5394325" cy="2070100"/>
          </a:xfrm>
          <a:prstGeom prst="rect">
            <a:avLst/>
          </a:prstGeom>
          <a:noFill/>
          <a:ln>
            <a:noFill/>
          </a:ln>
        </p:spPr>
      </p:pic>
      <p:sp>
        <p:nvSpPr>
          <p:cNvPr id="105" name="Google Shape;105;p1"/>
          <p:cNvSpPr txBox="1"/>
          <p:nvPr/>
        </p:nvSpPr>
        <p:spPr>
          <a:xfrm>
            <a:off x="5729287" y="7767637"/>
            <a:ext cx="15211425"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CC"/>
              </a:buClr>
              <a:buSzPts val="4000"/>
              <a:buFont typeface="Arial"/>
              <a:buNone/>
            </a:pPr>
            <a:r>
              <a:rPr lang="en-US" sz="4000" b="1" i="0" u="none">
                <a:solidFill>
                  <a:srgbClr val="0000CC"/>
                </a:solidFill>
                <a:latin typeface="Arial"/>
                <a:ea typeface="Arial"/>
                <a:cs typeface="Arial"/>
                <a:sym typeface="Arial"/>
              </a:rPr>
              <a:t>2022  Jonsson School  UG  Research Award  Recipient</a:t>
            </a:r>
            <a:endParaRPr/>
          </a:p>
        </p:txBody>
      </p:sp>
      <p:pic>
        <p:nvPicPr>
          <p:cNvPr id="107" name="Google Shape;107;p1"/>
          <p:cNvPicPr preferRelativeResize="0"/>
          <p:nvPr/>
        </p:nvPicPr>
        <p:blipFill rotWithShape="1">
          <a:blip r:embed="rId5">
            <a:alphaModFix/>
          </a:blip>
          <a:srcRect/>
          <a:stretch/>
        </p:blipFill>
        <p:spPr>
          <a:xfrm>
            <a:off x="20750190" y="14016038"/>
            <a:ext cx="5811558" cy="3260726"/>
          </a:xfrm>
          <a:prstGeom prst="rect">
            <a:avLst/>
          </a:prstGeom>
          <a:noFill/>
          <a:ln>
            <a:noFill/>
          </a:ln>
        </p:spPr>
      </p:pic>
      <p:pic>
        <p:nvPicPr>
          <p:cNvPr id="108" name="Google Shape;108;p1"/>
          <p:cNvPicPr preferRelativeResize="0"/>
          <p:nvPr/>
        </p:nvPicPr>
        <p:blipFill rotWithShape="1">
          <a:blip r:embed="rId6">
            <a:alphaModFix/>
          </a:blip>
          <a:srcRect/>
          <a:stretch/>
        </p:blipFill>
        <p:spPr>
          <a:xfrm>
            <a:off x="2633662" y="31751587"/>
            <a:ext cx="8816975" cy="4200525"/>
          </a:xfrm>
          <a:prstGeom prst="rect">
            <a:avLst/>
          </a:prstGeom>
          <a:noFill/>
          <a:ln>
            <a:noFill/>
          </a:ln>
        </p:spPr>
      </p:pic>
      <p:sp>
        <p:nvSpPr>
          <p:cNvPr id="109" name="Google Shape;109;p1"/>
          <p:cNvSpPr txBox="1"/>
          <p:nvPr/>
        </p:nvSpPr>
        <p:spPr>
          <a:xfrm>
            <a:off x="793762" y="12211050"/>
            <a:ext cx="12496800" cy="601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Landau–Lifshitz–Gilbert (LLG)-based micromagnetic simulations for a single Domain Wall Magnetic-Tunnel</a:t>
            </a:r>
            <a:r>
              <a:rPr lang="en-US" sz="2400"/>
              <a:t>-Junction (</a:t>
            </a:r>
            <a:r>
              <a:rPr lang="en-US" sz="2400" b="0" i="0" u="none">
                <a:solidFill>
                  <a:srgbClr val="000000"/>
                </a:solidFill>
                <a:latin typeface="Arial"/>
                <a:ea typeface="Arial"/>
                <a:cs typeface="Arial"/>
                <a:sym typeface="Arial"/>
              </a:rPr>
              <a:t>DW-MTJ) device are extremely resource heavy, and other proposed models are too simplistic to account for many observed magnetic effects like inertia. Thus, there does not exist a reasonably accurate model able to simulate even a medium-scale neuromorphic network (NN) designed with DW-MTJs.</a:t>
            </a:r>
            <a:endParaRPr sz="2400" b="0" i="0" u="none">
              <a:solidFill>
                <a:schemeClr val="dk1"/>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Here we propose that classical kinematic phenomena such as inertia and friction are analogous to the physics underlying DW motion, thereby enabling fast, accurate large-scale simulations of DW-MTJ NNs.  Our model avoids the time-consuming process of solving the LLG by parameter-fitting kinematic motion-based equations to micromagnetic simulations enabling a speedup of ~100,000x.</a:t>
            </a:r>
            <a:endParaRPr sz="2400" b="0" i="0" u="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0100"/>
              <a:buFont typeface="Arial"/>
              <a:buNone/>
            </a:pPr>
            <a:br>
              <a:rPr lang="en-US" sz="10100" b="0" i="0" u="none">
                <a:solidFill>
                  <a:schemeClr val="dk1"/>
                </a:solidFill>
                <a:latin typeface="Arial"/>
                <a:ea typeface="Arial"/>
                <a:cs typeface="Arial"/>
                <a:sym typeface="Arial"/>
              </a:rPr>
            </a:br>
            <a:endParaRPr/>
          </a:p>
        </p:txBody>
      </p:sp>
      <p:sp>
        <p:nvSpPr>
          <p:cNvPr id="110" name="Google Shape;110;p1"/>
          <p:cNvSpPr txBox="1"/>
          <p:nvPr/>
        </p:nvSpPr>
        <p:spPr>
          <a:xfrm>
            <a:off x="14436725" y="12114212"/>
            <a:ext cx="12207875"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We simulated a 500 nm by 32 nm DW track in mumax3 with randomized perpendicular magnetic anisotropy grains and emulated spin orbit torque (SOT)-driven DW motion. We extracted the DW position over time for model fitting.</a:t>
            </a:r>
            <a:endParaRPr/>
          </a:p>
        </p:txBody>
      </p:sp>
      <p:sp>
        <p:nvSpPr>
          <p:cNvPr id="111" name="Google Shape;111;p1"/>
          <p:cNvSpPr txBox="1"/>
          <p:nvPr/>
        </p:nvSpPr>
        <p:spPr>
          <a:xfrm>
            <a:off x="14524037" y="17518062"/>
            <a:ext cx="12207900" cy="1108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We present a preliminary model comprising a second order differential equation solved utilizing Euler’s method, which is amenable for low-resource SPICE modeling. </a:t>
            </a:r>
            <a:r>
              <a:rPr lang="en-US" sz="2800"/>
              <a:t>Above we p</a:t>
            </a:r>
            <a:r>
              <a:rPr lang="en-US" sz="2800" b="0" i="0" u="none">
                <a:solidFill>
                  <a:srgbClr val="000000"/>
                </a:solidFill>
                <a:latin typeface="Arial"/>
                <a:ea typeface="Arial"/>
                <a:cs typeface="Arial"/>
                <a:sym typeface="Arial"/>
              </a:rPr>
              <a:t>rovide</a:t>
            </a:r>
            <a:r>
              <a:rPr lang="en-US" sz="2800"/>
              <a:t> a</a:t>
            </a:r>
            <a:r>
              <a:rPr lang="en-US" sz="2800" b="0" i="0" u="none">
                <a:solidFill>
                  <a:srgbClr val="000000"/>
                </a:solidFill>
                <a:latin typeface="Arial"/>
                <a:ea typeface="Arial"/>
                <a:cs typeface="Arial"/>
                <a:sym typeface="Arial"/>
              </a:rPr>
              <a:t> graphical representation of the SOT current and DW position in time juxtaposed against our predictive model demonstrating alignment with simulated dynamics.</a:t>
            </a:r>
            <a:endParaRPr sz="96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Our model determines domain wall motion by iterating over discrete differential equations with a small-time step. Currently, </a:t>
            </a:r>
            <a:r>
              <a:rPr lang="en-US" sz="2800"/>
              <a:t>four</a:t>
            </a:r>
            <a:r>
              <a:rPr lang="en-US" sz="2800" b="0" i="0" u="none">
                <a:solidFill>
                  <a:srgbClr val="000000"/>
                </a:solidFill>
                <a:latin typeface="Arial"/>
                <a:ea typeface="Arial"/>
                <a:cs typeface="Arial"/>
                <a:sym typeface="Arial"/>
              </a:rPr>
              <a:t> of the seven model constants can be determined from the simulation results. Given a set of parameters, the relationship between the max velocity and current can be interpolated from the relationships for the corner cases. </a:t>
            </a:r>
            <a:endParaRPr/>
          </a:p>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Then, a cubic approximation can be applied to this relationship. With the constants c</a:t>
            </a:r>
            <a:r>
              <a:rPr lang="en-US" sz="2800" b="0" i="0" u="none" baseline="-25000">
                <a:solidFill>
                  <a:srgbClr val="000000"/>
                </a:solidFill>
                <a:latin typeface="Arial"/>
                <a:ea typeface="Arial"/>
                <a:cs typeface="Arial"/>
                <a:sym typeface="Arial"/>
              </a:rPr>
              <a:t>1</a:t>
            </a:r>
            <a:r>
              <a:rPr lang="en-US" sz="2800" b="0" i="0" u="none" baseline="-25000">
                <a:solidFill>
                  <a:schemeClr val="dk1"/>
                </a:solidFill>
                <a:latin typeface="Arial"/>
                <a:ea typeface="Arial"/>
                <a:cs typeface="Arial"/>
                <a:sym typeface="Arial"/>
              </a:rPr>
              <a:t> </a:t>
            </a:r>
            <a:r>
              <a:rPr lang="en-US" sz="2800" b="0" i="0" u="none">
                <a:solidFill>
                  <a:srgbClr val="000000"/>
                </a:solidFill>
                <a:latin typeface="Arial"/>
                <a:ea typeface="Arial"/>
                <a:cs typeface="Arial"/>
                <a:sym typeface="Arial"/>
              </a:rPr>
              <a:t>– c</a:t>
            </a:r>
            <a:r>
              <a:rPr lang="en-US" sz="2800" b="0" i="0" u="none" baseline="-25000">
                <a:solidFill>
                  <a:srgbClr val="000000"/>
                </a:solidFill>
                <a:latin typeface="Arial"/>
                <a:ea typeface="Arial"/>
                <a:cs typeface="Arial"/>
                <a:sym typeface="Arial"/>
              </a:rPr>
              <a:t>3</a:t>
            </a:r>
            <a:r>
              <a:rPr lang="en-US" sz="2800" b="0" i="0" u="none">
                <a:solidFill>
                  <a:srgbClr val="000000"/>
                </a:solidFill>
                <a:latin typeface="Arial"/>
                <a:ea typeface="Arial"/>
                <a:cs typeface="Arial"/>
                <a:sym typeface="Arial"/>
              </a:rPr>
              <a:t> from this approximation, and the knowledge that acceleration is 0 when v = </a:t>
            </a:r>
            <a:r>
              <a:rPr lang="en-US" sz="2800" b="0" i="0" u="none">
                <a:solidFill>
                  <a:schemeClr val="dk1"/>
                </a:solidFill>
                <a:latin typeface="Arial"/>
                <a:ea typeface="Arial"/>
                <a:cs typeface="Arial"/>
                <a:sym typeface="Arial"/>
              </a:rPr>
              <a:t>v</a:t>
            </a:r>
            <a:r>
              <a:rPr lang="en-US" sz="2800" b="0" i="0" u="none" baseline="-25000">
                <a:solidFill>
                  <a:schemeClr val="dk1"/>
                </a:solidFill>
                <a:latin typeface="Arial"/>
                <a:ea typeface="Arial"/>
                <a:cs typeface="Arial"/>
                <a:sym typeface="Arial"/>
              </a:rPr>
              <a:t>max</a:t>
            </a:r>
            <a:r>
              <a:rPr lang="en-US" sz="2800" b="0" i="0" u="none">
                <a:solidFill>
                  <a:srgbClr val="000000"/>
                </a:solidFill>
                <a:latin typeface="Arial"/>
                <a:ea typeface="Arial"/>
                <a:cs typeface="Arial"/>
                <a:sym typeface="Arial"/>
              </a:rPr>
              <a:t>, the acceleration equation can be simplified to the second equation shown here. This allows k</a:t>
            </a:r>
            <a:r>
              <a:rPr lang="en-US" sz="2800" b="0" i="0" u="none" baseline="-25000">
                <a:solidFill>
                  <a:srgbClr val="000000"/>
                </a:solidFill>
                <a:latin typeface="Arial"/>
                <a:ea typeface="Arial"/>
                <a:cs typeface="Arial"/>
                <a:sym typeface="Arial"/>
              </a:rPr>
              <a:t>1 </a:t>
            </a:r>
            <a:r>
              <a:rPr lang="en-US" sz="2800" b="0" i="0" u="none">
                <a:solidFill>
                  <a:srgbClr val="000000"/>
                </a:solidFill>
                <a:latin typeface="Arial"/>
                <a:ea typeface="Arial"/>
                <a:cs typeface="Arial"/>
                <a:sym typeface="Arial"/>
              </a:rPr>
              <a:t>– k</a:t>
            </a:r>
            <a:r>
              <a:rPr lang="en-US" sz="2800" b="0" i="0" u="none" baseline="-25000">
                <a:solidFill>
                  <a:srgbClr val="000000"/>
                </a:solidFill>
                <a:latin typeface="Arial"/>
                <a:ea typeface="Arial"/>
                <a:cs typeface="Arial"/>
                <a:sym typeface="Arial"/>
              </a:rPr>
              <a:t>4</a:t>
            </a:r>
            <a:r>
              <a:rPr lang="en-US" sz="2800" b="0" i="0" u="none">
                <a:solidFill>
                  <a:srgbClr val="000000"/>
                </a:solidFill>
                <a:latin typeface="Arial"/>
                <a:ea typeface="Arial"/>
                <a:cs typeface="Arial"/>
                <a:sym typeface="Arial"/>
              </a:rPr>
              <a:t> to be determined by other constants. As for the other constants, k</a:t>
            </a:r>
            <a:r>
              <a:rPr lang="en-US" sz="2800" b="0" i="0" u="none" baseline="-25000">
                <a:solidFill>
                  <a:srgbClr val="000000"/>
                </a:solidFill>
                <a:latin typeface="Arial"/>
                <a:ea typeface="Arial"/>
                <a:cs typeface="Arial"/>
                <a:sym typeface="Arial"/>
              </a:rPr>
              <a:t>5 </a:t>
            </a:r>
            <a:r>
              <a:rPr lang="en-US" sz="2800" b="0" i="0" u="none">
                <a:solidFill>
                  <a:srgbClr val="000000"/>
                </a:solidFill>
                <a:latin typeface="Arial"/>
                <a:ea typeface="Arial"/>
                <a:cs typeface="Arial"/>
                <a:sym typeface="Arial"/>
              </a:rPr>
              <a:t>– k</a:t>
            </a:r>
            <a:r>
              <a:rPr lang="en-US" sz="2800" b="0" i="0" u="none" baseline="-25000">
                <a:solidFill>
                  <a:srgbClr val="000000"/>
                </a:solidFill>
                <a:latin typeface="Arial"/>
                <a:ea typeface="Arial"/>
                <a:cs typeface="Arial"/>
                <a:sym typeface="Arial"/>
              </a:rPr>
              <a:t>7</a:t>
            </a:r>
            <a:r>
              <a:rPr lang="en-US" sz="2800" b="0" i="0" u="none">
                <a:solidFill>
                  <a:srgbClr val="000000"/>
                </a:solidFill>
                <a:latin typeface="Arial"/>
                <a:ea typeface="Arial"/>
                <a:cs typeface="Arial"/>
                <a:sym typeface="Arial"/>
              </a:rPr>
              <a:t> are still currently adjusted manually. </a:t>
            </a:r>
            <a:br>
              <a:rPr lang="en-US" sz="10100" b="0" i="0" u="none">
                <a:solidFill>
                  <a:schemeClr val="dk1"/>
                </a:solidFill>
                <a:latin typeface="Arial"/>
                <a:ea typeface="Arial"/>
                <a:cs typeface="Arial"/>
                <a:sym typeface="Arial"/>
              </a:rPr>
            </a:br>
            <a:endParaRPr/>
          </a:p>
        </p:txBody>
      </p:sp>
      <p:pic>
        <p:nvPicPr>
          <p:cNvPr id="112" name="Google Shape;112;p1"/>
          <p:cNvPicPr preferRelativeResize="0"/>
          <p:nvPr/>
        </p:nvPicPr>
        <p:blipFill rotWithShape="1">
          <a:blip r:embed="rId7">
            <a:alphaModFix/>
          </a:blip>
          <a:srcRect/>
          <a:stretch/>
        </p:blipFill>
        <p:spPr>
          <a:xfrm>
            <a:off x="14341475" y="13989050"/>
            <a:ext cx="5943600" cy="3314700"/>
          </a:xfrm>
          <a:prstGeom prst="rect">
            <a:avLst/>
          </a:prstGeom>
          <a:noFill/>
          <a:ln>
            <a:noFill/>
          </a:ln>
        </p:spPr>
      </p:pic>
      <p:sp>
        <p:nvSpPr>
          <p:cNvPr id="113" name="Google Shape;113;p1"/>
          <p:cNvSpPr txBox="1"/>
          <p:nvPr/>
        </p:nvSpPr>
        <p:spPr>
          <a:xfrm>
            <a:off x="1653387" y="19845067"/>
            <a:ext cx="10896600" cy="150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dirty="0">
                <a:solidFill>
                  <a:srgbClr val="000000"/>
                </a:solidFill>
                <a:latin typeface="Arial"/>
                <a:ea typeface="Arial"/>
                <a:cs typeface="Arial"/>
                <a:sym typeface="Arial"/>
              </a:rPr>
              <a:t>We verify this hypothesis via simulation in mumax3.  We simulated a domain wall track across various parameters and currents, so that the model is applicable for a large parameter space. For the parameters </a:t>
            </a:r>
            <a:r>
              <a:rPr lang="en-US" sz="2800" dirty="0"/>
              <a:t>analyzed</a:t>
            </a:r>
            <a:r>
              <a:rPr lang="en-US" sz="2800" b="0" i="0" u="none" dirty="0">
                <a:solidFill>
                  <a:srgbClr val="000000"/>
                </a:solidFill>
                <a:latin typeface="Arial"/>
                <a:ea typeface="Arial"/>
                <a:cs typeface="Arial"/>
                <a:sym typeface="Arial"/>
              </a:rPr>
              <a:t>, we’ve determined a minimum and maximum value that the model can operate between. The simulations are run using combinations of these extreme parameter values, with the exception of current density, which is run for a larger range of values.</a:t>
            </a:r>
            <a:endParaRPr dirty="0"/>
          </a:p>
          <a:p>
            <a:pPr marL="0" marR="0" lvl="0" indent="0" algn="l" rtl="0">
              <a:lnSpc>
                <a:spcPct val="100000"/>
              </a:lnSpc>
              <a:spcBef>
                <a:spcPts val="2400"/>
              </a:spcBef>
              <a:spcAft>
                <a:spcPts val="0"/>
              </a:spcAft>
              <a:buClr>
                <a:schemeClr val="dk1"/>
              </a:buClr>
              <a:buSzPts val="2800"/>
              <a:buFont typeface="Arial"/>
              <a:buNone/>
            </a:pPr>
            <a:endParaRPr sz="2800" b="0" i="0" u="none" dirty="0">
              <a:solidFill>
                <a:srgbClr val="000000"/>
              </a:solidFill>
              <a:latin typeface="Arial"/>
              <a:ea typeface="Arial"/>
              <a:cs typeface="Arial"/>
              <a:sym typeface="Arial"/>
            </a:endParaRPr>
          </a:p>
          <a:p>
            <a:pPr marL="0" marR="0" lvl="0" indent="0" algn="l" rtl="0">
              <a:lnSpc>
                <a:spcPct val="100000"/>
              </a:lnSpc>
              <a:spcBef>
                <a:spcPts val="2400"/>
              </a:spcBef>
              <a:spcAft>
                <a:spcPts val="0"/>
              </a:spcAft>
              <a:buClr>
                <a:schemeClr val="dk1"/>
              </a:buClr>
              <a:buSzPts val="2800"/>
              <a:buFont typeface="Arial"/>
              <a:buNone/>
            </a:pPr>
            <a:endParaRPr sz="2800" b="0" i="0" u="none" dirty="0">
              <a:solidFill>
                <a:srgbClr val="000000"/>
              </a:solidFill>
              <a:latin typeface="Arial"/>
              <a:ea typeface="Arial"/>
              <a:cs typeface="Arial"/>
              <a:sym typeface="Arial"/>
            </a:endParaRPr>
          </a:p>
          <a:p>
            <a:pPr marL="0" marR="0" lvl="0" indent="0" algn="l" rtl="0">
              <a:lnSpc>
                <a:spcPct val="100000"/>
              </a:lnSpc>
              <a:spcBef>
                <a:spcPts val="2400"/>
              </a:spcBef>
              <a:spcAft>
                <a:spcPts val="0"/>
              </a:spcAft>
              <a:buClr>
                <a:schemeClr val="dk1"/>
              </a:buClr>
              <a:buSzPts val="2800"/>
              <a:buFont typeface="Arial"/>
              <a:buNone/>
            </a:pPr>
            <a:endParaRPr sz="2800" b="0" i="0" u="none" dirty="0">
              <a:solidFill>
                <a:srgbClr val="000000"/>
              </a:solidFill>
              <a:latin typeface="Arial"/>
              <a:ea typeface="Arial"/>
              <a:cs typeface="Arial"/>
              <a:sym typeface="Arial"/>
            </a:endParaRPr>
          </a:p>
          <a:p>
            <a:pPr marL="0" marR="0" lvl="0" indent="0" algn="l" rtl="0">
              <a:lnSpc>
                <a:spcPct val="100000"/>
              </a:lnSpc>
              <a:spcBef>
                <a:spcPts val="2400"/>
              </a:spcBef>
              <a:spcAft>
                <a:spcPts val="0"/>
              </a:spcAft>
              <a:buClr>
                <a:schemeClr val="dk1"/>
              </a:buClr>
              <a:buSzPts val="2800"/>
              <a:buFont typeface="Arial"/>
              <a:buNone/>
            </a:pPr>
            <a:endParaRPr sz="2800" b="0" i="0" u="none" dirty="0">
              <a:solidFill>
                <a:srgbClr val="000000"/>
              </a:solidFill>
              <a:latin typeface="Arial"/>
              <a:ea typeface="Arial"/>
              <a:cs typeface="Arial"/>
              <a:sym typeface="Arial"/>
            </a:endParaRPr>
          </a:p>
          <a:p>
            <a:pPr marL="0" marR="0" lvl="0" indent="0" algn="l" rtl="0">
              <a:lnSpc>
                <a:spcPct val="100000"/>
              </a:lnSpc>
              <a:spcBef>
                <a:spcPts val="2400"/>
              </a:spcBef>
              <a:spcAft>
                <a:spcPts val="0"/>
              </a:spcAft>
              <a:buClr>
                <a:schemeClr val="dk1"/>
              </a:buClr>
              <a:buSzPts val="2800"/>
              <a:buFont typeface="Arial"/>
              <a:buNone/>
            </a:pPr>
            <a:endParaRPr sz="2800" b="0" i="0" u="none" dirty="0">
              <a:solidFill>
                <a:srgbClr val="000000"/>
              </a:solidFill>
              <a:latin typeface="Arial"/>
              <a:ea typeface="Arial"/>
              <a:cs typeface="Arial"/>
              <a:sym typeface="Arial"/>
            </a:endParaRPr>
          </a:p>
          <a:p>
            <a:pPr marL="0" marR="0" lvl="0" indent="0" algn="l" rtl="0">
              <a:lnSpc>
                <a:spcPct val="100000"/>
              </a:lnSpc>
              <a:spcBef>
                <a:spcPts val="240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800"/>
              <a:buFont typeface="Arial"/>
              <a:buNone/>
            </a:pPr>
            <a:r>
              <a:rPr lang="en-US" sz="2800" b="0" i="0" u="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2800"/>
              <a:buFont typeface="Arial"/>
              <a:buNone/>
            </a:pPr>
            <a:r>
              <a:rPr lang="en-US" sz="2800" b="0" i="0" u="none" dirty="0">
                <a:solidFill>
                  <a:srgbClr val="000000"/>
                </a:solidFill>
                <a:latin typeface="Arial"/>
                <a:ea typeface="Arial"/>
                <a:cs typeface="Arial"/>
                <a:sym typeface="Arial"/>
              </a:rPr>
              <a:t>From these simulations, the domain wall is extracted by identifying the location of maximum magnetization change in the track.  This position is analyzed to extract model parameters, such as the maximum value that the velocity reaches for a given current and parameter set. For given parameters, the model then uses these values and their relationship with current density to determine the model constants, which allows the model to be run for arbitrary currents.</a:t>
            </a:r>
            <a:endParaRPr dirty="0"/>
          </a:p>
          <a:p>
            <a:pPr marL="0" marR="0" lvl="0" indent="0" algn="l" rtl="0">
              <a:lnSpc>
                <a:spcPct val="100000"/>
              </a:lnSpc>
              <a:spcBef>
                <a:spcPts val="0"/>
              </a:spcBef>
              <a:spcAft>
                <a:spcPts val="0"/>
              </a:spcAft>
              <a:buClr>
                <a:schemeClr val="dk1"/>
              </a:buClr>
              <a:buSzPts val="2800"/>
              <a:buFont typeface="Arial"/>
              <a:buNone/>
            </a:pPr>
            <a:endParaRPr sz="2800" b="0" i="0" u="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dirty="0">
                <a:solidFill>
                  <a:srgbClr val="000000"/>
                </a:solidFill>
                <a:latin typeface="Arial"/>
                <a:ea typeface="Arial"/>
                <a:cs typeface="Arial"/>
                <a:sym typeface="Arial"/>
              </a:rPr>
              <a:t> </a:t>
            </a:r>
            <a:br>
              <a:rPr lang="en-US" sz="800" b="0" i="0" u="none" dirty="0">
                <a:solidFill>
                  <a:schemeClr val="dk1"/>
                </a:solidFill>
                <a:latin typeface="Arial"/>
                <a:ea typeface="Arial"/>
                <a:cs typeface="Arial"/>
                <a:sym typeface="Arial"/>
              </a:rPr>
            </a:br>
            <a:endParaRPr sz="2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100"/>
              <a:buFont typeface="Arial"/>
              <a:buNone/>
            </a:pPr>
            <a:br>
              <a:rPr lang="en-US" sz="10100" b="0" i="0" u="none" dirty="0">
                <a:solidFill>
                  <a:schemeClr val="dk1"/>
                </a:solidFill>
                <a:latin typeface="Arial"/>
                <a:ea typeface="Arial"/>
                <a:cs typeface="Arial"/>
                <a:sym typeface="Arial"/>
              </a:rPr>
            </a:br>
            <a:endParaRPr dirty="0"/>
          </a:p>
        </p:txBody>
      </p:sp>
      <p:pic>
        <p:nvPicPr>
          <p:cNvPr id="114" name="Google Shape;114;p1"/>
          <p:cNvPicPr preferRelativeResize="0"/>
          <p:nvPr/>
        </p:nvPicPr>
        <p:blipFill rotWithShape="1">
          <a:blip r:embed="rId8">
            <a:alphaModFix/>
          </a:blip>
          <a:srcRect/>
          <a:stretch/>
        </p:blipFill>
        <p:spPr>
          <a:xfrm>
            <a:off x="16179800" y="20040600"/>
            <a:ext cx="9140825" cy="1528762"/>
          </a:xfrm>
          <a:prstGeom prst="rect">
            <a:avLst/>
          </a:prstGeom>
          <a:noFill/>
          <a:ln>
            <a:noFill/>
          </a:ln>
        </p:spPr>
      </p:pic>
      <p:pic>
        <p:nvPicPr>
          <p:cNvPr id="115" name="Google Shape;115;p1"/>
          <p:cNvPicPr preferRelativeResize="0"/>
          <p:nvPr/>
        </p:nvPicPr>
        <p:blipFill rotWithShape="1">
          <a:blip r:embed="rId9">
            <a:alphaModFix/>
          </a:blip>
          <a:srcRect/>
          <a:stretch/>
        </p:blipFill>
        <p:spPr>
          <a:xfrm>
            <a:off x="17195800" y="24109362"/>
            <a:ext cx="6176962" cy="1363662"/>
          </a:xfrm>
          <a:prstGeom prst="rect">
            <a:avLst/>
          </a:prstGeom>
          <a:noFill/>
          <a:ln>
            <a:noFill/>
          </a:ln>
        </p:spPr>
      </p:pic>
      <p:pic>
        <p:nvPicPr>
          <p:cNvPr id="29" name="Picture 26">
            <a:extLst>
              <a:ext uri="{FF2B5EF4-FFF2-40B4-BE49-F238E27FC236}">
                <a16:creationId xmlns:a16="http://schemas.microsoft.com/office/drawing/2014/main" id="{5C1D1C27-DC27-48E7-AA14-31CE3E6FF4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738" y="23156863"/>
            <a:ext cx="8124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Noto Sans Symbols</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H.L. Hansen</dc:creator>
  <cp:lastModifiedBy>Kristi Doleh</cp:lastModifiedBy>
  <cp:revision>1</cp:revision>
  <dcterms:created xsi:type="dcterms:W3CDTF">2005-08-26T03:43:39Z</dcterms:created>
  <dcterms:modified xsi:type="dcterms:W3CDTF">2022-04-25T14:38:54Z</dcterms:modified>
</cp:coreProperties>
</file>