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6" r:id="rId2"/>
    <p:sldId id="257" r:id="rId3"/>
    <p:sldId id="259" r:id="rId4"/>
    <p:sldId id="258" r:id="rId5"/>
    <p:sldId id="260" r:id="rId6"/>
    <p:sldId id="284" r:id="rId7"/>
    <p:sldId id="268" r:id="rId8"/>
    <p:sldId id="261" r:id="rId9"/>
    <p:sldId id="262" r:id="rId10"/>
    <p:sldId id="267" r:id="rId11"/>
    <p:sldId id="269" r:id="rId12"/>
    <p:sldId id="270" r:id="rId13"/>
    <p:sldId id="272" r:id="rId14"/>
    <p:sldId id="263" r:id="rId15"/>
    <p:sldId id="264" r:id="rId16"/>
    <p:sldId id="265" r:id="rId17"/>
    <p:sldId id="271" r:id="rId18"/>
    <p:sldId id="273" r:id="rId19"/>
    <p:sldId id="275" r:id="rId20"/>
    <p:sldId id="274" r:id="rId21"/>
    <p:sldId id="276" r:id="rId22"/>
    <p:sldId id="278" r:id="rId23"/>
    <p:sldId id="277" r:id="rId24"/>
    <p:sldId id="279" r:id="rId25"/>
    <p:sldId id="280" r:id="rId26"/>
    <p:sldId id="281" r:id="rId27"/>
    <p:sldId id="282" r:id="rId28"/>
    <p:sldId id="283"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5" r:id="rId48"/>
    <p:sldId id="30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4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Wednesday, October 30, 2013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Wednesday, October 30, 2013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Wednesday, October 30, 2013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Wednesday, October 30, 2013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Wednesday, October 30, 2013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Wednesday, October 30, 2013</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Wednesday, October 30, 2013</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Wednesday, October 30, 2013</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Wednesday, October 30, 2013</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Wednesday, October 30, 2013</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Wednesday, October 30, 2013</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Wednesday, October 30, 2013</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hell-storm.org/project/ROPgadget/"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technovelty.org/linux/pltgot.html" TargetMode="External"/><Relationship Id="rId2" Type="http://schemas.openxmlformats.org/officeDocument/2006/relationships/hyperlink" Target="http://blog.zynamics.com/2010/03/12/a-gentle-introduction-to-return-oriented-programming/" TargetMode="External"/><Relationship Id="rId1" Type="http://schemas.openxmlformats.org/officeDocument/2006/relationships/slideLayout" Target="../slideLayouts/slideLayout2.xml"/><Relationship Id="rId4" Type="http://schemas.openxmlformats.org/officeDocument/2006/relationships/hyperlink" Target="http://cseweb.ucsd.edu/~hovav/talks/blackhat08.html"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trailofbits.files.wordpress.com/2010/04/practical-rop.pdf" TargetMode="External"/><Relationship Id="rId2" Type="http://schemas.openxmlformats.org/officeDocument/2006/relationships/hyperlink" Target="http://media.blackhat.com/bh-us-10/whitepapers/Le/BlackHat-USA-2010-Le-Paper-Payload-already-inside-data-reuse-for-ROP-exploits-wp.pdf" TargetMode="External"/><Relationship Id="rId1" Type="http://schemas.openxmlformats.org/officeDocument/2006/relationships/slideLayout" Target="../slideLayouts/slideLayout2.xml"/><Relationship Id="rId4" Type="http://schemas.openxmlformats.org/officeDocument/2006/relationships/hyperlink" Target="http://www.exploit-db.com/download_pdf/17286"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exploitation</a:t>
            </a:r>
            <a:endParaRPr lang="en-US" dirty="0"/>
          </a:p>
        </p:txBody>
      </p:sp>
      <p:sp>
        <p:nvSpPr>
          <p:cNvPr id="3" name="Subtitle 2"/>
          <p:cNvSpPr>
            <a:spLocks noGrp="1"/>
          </p:cNvSpPr>
          <p:nvPr>
            <p:ph type="subTitle" idx="1"/>
          </p:nvPr>
        </p:nvSpPr>
        <p:spPr/>
        <p:txBody>
          <a:bodyPr/>
          <a:lstStyle/>
          <a:p>
            <a:r>
              <a:rPr lang="en-US" dirty="0" smtClean="0"/>
              <a:t>James McFadyen</a:t>
            </a:r>
            <a:endParaRPr lang="en-US" dirty="0"/>
          </a:p>
        </p:txBody>
      </p:sp>
    </p:spTree>
    <p:extLst>
      <p:ext uri="{BB962C8B-B14F-4D97-AF65-F5344CB8AC3E}">
        <p14:creationId xmlns:p14="http://schemas.microsoft.com/office/powerpoint/2010/main" val="315051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String Overview</a:t>
            </a:r>
            <a:endParaRPr lang="en-US" dirty="0"/>
          </a:p>
        </p:txBody>
      </p:sp>
      <p:sp>
        <p:nvSpPr>
          <p:cNvPr id="3" name="Content Placeholder 2"/>
          <p:cNvSpPr>
            <a:spLocks noGrp="1"/>
          </p:cNvSpPr>
          <p:nvPr>
            <p:ph idx="1"/>
          </p:nvPr>
        </p:nvSpPr>
        <p:spPr/>
        <p:txBody>
          <a:bodyPr/>
          <a:lstStyle/>
          <a:p>
            <a:r>
              <a:rPr lang="en-US" dirty="0" smtClean="0"/>
              <a:t>User supplied variable for </a:t>
            </a:r>
            <a:r>
              <a:rPr lang="en-US" dirty="0" err="1" smtClean="0"/>
              <a:t>printf</a:t>
            </a:r>
            <a:r>
              <a:rPr lang="en-US" dirty="0" smtClean="0"/>
              <a:t>(), or other output function that uses format flags.</a:t>
            </a:r>
          </a:p>
          <a:p>
            <a:pPr lvl="1"/>
            <a:r>
              <a:rPr lang="en-US" b="1" dirty="0" err="1"/>
              <a:t>int</a:t>
            </a:r>
            <a:r>
              <a:rPr lang="en-US" b="1" dirty="0"/>
              <a:t> </a:t>
            </a:r>
            <a:r>
              <a:rPr lang="en-US" b="1" dirty="0" err="1"/>
              <a:t>printf</a:t>
            </a:r>
            <a:r>
              <a:rPr lang="en-US" b="1" dirty="0"/>
              <a:t>(</a:t>
            </a:r>
            <a:r>
              <a:rPr lang="en-US" b="1" dirty="0" err="1"/>
              <a:t>const</a:t>
            </a:r>
            <a:r>
              <a:rPr lang="en-US" b="1" dirty="0"/>
              <a:t> char *</a:t>
            </a:r>
            <a:r>
              <a:rPr lang="en-US" i="1" dirty="0"/>
              <a:t>format</a:t>
            </a:r>
            <a:r>
              <a:rPr lang="en-US" b="1" dirty="0"/>
              <a:t>, ...);</a:t>
            </a:r>
            <a:br>
              <a:rPr lang="en-US" b="1" dirty="0"/>
            </a:br>
            <a:r>
              <a:rPr lang="en-US" b="1" dirty="0" err="1"/>
              <a:t>int</a:t>
            </a:r>
            <a:r>
              <a:rPr lang="en-US" b="1" dirty="0"/>
              <a:t> </a:t>
            </a:r>
            <a:r>
              <a:rPr lang="en-US" b="1" dirty="0" err="1"/>
              <a:t>fprintf</a:t>
            </a:r>
            <a:r>
              <a:rPr lang="en-US" b="1" dirty="0"/>
              <a:t>(FILE *</a:t>
            </a:r>
            <a:r>
              <a:rPr lang="en-US" i="1" dirty="0"/>
              <a:t>stream</a:t>
            </a:r>
            <a:r>
              <a:rPr lang="en-US" b="1" dirty="0"/>
              <a:t>, </a:t>
            </a:r>
            <a:r>
              <a:rPr lang="en-US" b="1" dirty="0" err="1"/>
              <a:t>const</a:t>
            </a:r>
            <a:r>
              <a:rPr lang="en-US" b="1" dirty="0"/>
              <a:t> char *</a:t>
            </a:r>
            <a:r>
              <a:rPr lang="en-US" i="1" dirty="0"/>
              <a:t>format</a:t>
            </a:r>
            <a:r>
              <a:rPr lang="en-US" b="1" dirty="0"/>
              <a:t>, ...);</a:t>
            </a:r>
            <a:br>
              <a:rPr lang="en-US" b="1" dirty="0"/>
            </a:br>
            <a:r>
              <a:rPr lang="en-US" b="1" dirty="0" err="1"/>
              <a:t>int</a:t>
            </a:r>
            <a:r>
              <a:rPr lang="en-US" b="1" dirty="0"/>
              <a:t> </a:t>
            </a:r>
            <a:r>
              <a:rPr lang="en-US" b="1" dirty="0" err="1"/>
              <a:t>sprintf</a:t>
            </a:r>
            <a:r>
              <a:rPr lang="en-US" b="1" dirty="0"/>
              <a:t>(char *</a:t>
            </a:r>
            <a:r>
              <a:rPr lang="en-US" i="1" dirty="0" err="1"/>
              <a:t>str</a:t>
            </a:r>
            <a:r>
              <a:rPr lang="en-US" b="1" dirty="0"/>
              <a:t>, </a:t>
            </a:r>
            <a:r>
              <a:rPr lang="en-US" b="1" dirty="0" err="1"/>
              <a:t>const</a:t>
            </a:r>
            <a:r>
              <a:rPr lang="en-US" b="1" dirty="0"/>
              <a:t> char *</a:t>
            </a:r>
            <a:r>
              <a:rPr lang="en-US" i="1" dirty="0"/>
              <a:t>format</a:t>
            </a:r>
            <a:r>
              <a:rPr lang="en-US" b="1" dirty="0"/>
              <a:t>, ...);</a:t>
            </a:r>
            <a:br>
              <a:rPr lang="en-US" b="1" dirty="0"/>
            </a:br>
            <a:r>
              <a:rPr lang="en-US" b="1" dirty="0" err="1"/>
              <a:t>int</a:t>
            </a:r>
            <a:r>
              <a:rPr lang="en-US" b="1" dirty="0"/>
              <a:t> </a:t>
            </a:r>
            <a:r>
              <a:rPr lang="en-US" b="1" dirty="0" err="1"/>
              <a:t>snprintf</a:t>
            </a:r>
            <a:r>
              <a:rPr lang="en-US" b="1" dirty="0"/>
              <a:t>(char *</a:t>
            </a:r>
            <a:r>
              <a:rPr lang="en-US" i="1" dirty="0" err="1"/>
              <a:t>str</a:t>
            </a:r>
            <a:r>
              <a:rPr lang="en-US" b="1" dirty="0"/>
              <a:t>, </a:t>
            </a:r>
            <a:r>
              <a:rPr lang="en-US" b="1" dirty="0" err="1"/>
              <a:t>size_t</a:t>
            </a:r>
            <a:r>
              <a:rPr lang="en-US" dirty="0"/>
              <a:t> </a:t>
            </a:r>
            <a:r>
              <a:rPr lang="en-US" i="1" dirty="0"/>
              <a:t>size</a:t>
            </a:r>
            <a:r>
              <a:rPr lang="en-US" b="1" dirty="0"/>
              <a:t>, </a:t>
            </a:r>
            <a:r>
              <a:rPr lang="en-US" b="1" dirty="0" err="1"/>
              <a:t>const</a:t>
            </a:r>
            <a:r>
              <a:rPr lang="en-US" b="1" dirty="0"/>
              <a:t> char *</a:t>
            </a:r>
            <a:r>
              <a:rPr lang="en-US" i="1" dirty="0"/>
              <a:t>format</a:t>
            </a:r>
            <a:r>
              <a:rPr lang="en-US" b="1" dirty="0"/>
              <a:t>, </a:t>
            </a:r>
            <a:r>
              <a:rPr lang="en-US" b="1" dirty="0" smtClean="0"/>
              <a:t>...);</a:t>
            </a:r>
          </a:p>
          <a:p>
            <a:pPr lvl="1"/>
            <a:endParaRPr lang="en-US" b="1" dirty="0" smtClean="0"/>
          </a:p>
          <a:p>
            <a:r>
              <a:rPr lang="en-US" dirty="0" err="1" smtClean="0"/>
              <a:t>printf</a:t>
            </a:r>
            <a:r>
              <a:rPr lang="en-US" dirty="0" smtClean="0"/>
              <a:t>(“Hello, %s”, name); // This is ok</a:t>
            </a:r>
          </a:p>
          <a:p>
            <a:r>
              <a:rPr lang="en-US" dirty="0" err="1"/>
              <a:t>p</a:t>
            </a:r>
            <a:r>
              <a:rPr lang="en-US" dirty="0" err="1" smtClean="0"/>
              <a:t>rintf</a:t>
            </a:r>
            <a:r>
              <a:rPr lang="en-US" dirty="0" smtClean="0"/>
              <a:t>(name); // BAD</a:t>
            </a:r>
          </a:p>
          <a:p>
            <a:r>
              <a:rPr lang="en-US" dirty="0" smtClean="0"/>
              <a:t>The user can specify the format flags!</a:t>
            </a:r>
          </a:p>
        </p:txBody>
      </p:sp>
    </p:spTree>
    <p:extLst>
      <p:ext uri="{BB962C8B-B14F-4D97-AF65-F5344CB8AC3E}">
        <p14:creationId xmlns:p14="http://schemas.microsoft.com/office/powerpoint/2010/main" val="825052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Integer Overflow Overview</a:t>
            </a:r>
            <a:endParaRPr lang="en-US" dirty="0"/>
          </a:p>
        </p:txBody>
      </p:sp>
      <p:sp>
        <p:nvSpPr>
          <p:cNvPr id="3" name="Content Placeholder 2"/>
          <p:cNvSpPr>
            <a:spLocks noGrp="1"/>
          </p:cNvSpPr>
          <p:nvPr>
            <p:ph idx="1"/>
          </p:nvPr>
        </p:nvSpPr>
        <p:spPr/>
        <p:txBody>
          <a:bodyPr/>
          <a:lstStyle/>
          <a:p>
            <a:r>
              <a:rPr lang="en-US" dirty="0" smtClean="0"/>
              <a:t>“An </a:t>
            </a:r>
            <a:r>
              <a:rPr lang="en-US" dirty="0"/>
              <a:t>integer overflow condition exists when an integer, which has not been properly sanity checked, is used in the determination of an offset or size for memory allocation, copying, concatenation, or similarly. If the integer in question is incremented past the maximum possible value, it may wrap to become a very small, or negative number, therefore providing a very incorrect value</a:t>
            </a:r>
            <a:r>
              <a:rPr lang="en-US" dirty="0" smtClean="0"/>
              <a:t>.” – owasp.org</a:t>
            </a:r>
          </a:p>
          <a:p>
            <a:r>
              <a:rPr lang="en-US" dirty="0" smtClean="0"/>
              <a:t>Not isolated to “integers”, can be any primitive data type</a:t>
            </a:r>
          </a:p>
          <a:p>
            <a:endParaRPr lang="en-US" dirty="0"/>
          </a:p>
        </p:txBody>
      </p:sp>
    </p:spTree>
    <p:extLst>
      <p:ext uri="{BB962C8B-B14F-4D97-AF65-F5344CB8AC3E}">
        <p14:creationId xmlns:p14="http://schemas.microsoft.com/office/powerpoint/2010/main" val="3475731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Integer Overflow</a:t>
            </a:r>
            <a:endParaRPr lang="en-US" dirty="0"/>
          </a:p>
        </p:txBody>
      </p:sp>
      <p:sp>
        <p:nvSpPr>
          <p:cNvPr id="3" name="Content Placeholder 2"/>
          <p:cNvSpPr>
            <a:spLocks noGrp="1"/>
          </p:cNvSpPr>
          <p:nvPr>
            <p:ph idx="1"/>
          </p:nvPr>
        </p:nvSpPr>
        <p:spPr/>
        <p:txBody>
          <a:bodyPr/>
          <a:lstStyle/>
          <a:p>
            <a:r>
              <a:rPr lang="en-US" dirty="0" smtClean="0"/>
              <a:t>If we have an unsigned 8-bit integer, the max value is 255</a:t>
            </a:r>
          </a:p>
          <a:p>
            <a:r>
              <a:rPr lang="en-US" dirty="0" smtClean="0"/>
              <a:t>11111111</a:t>
            </a:r>
            <a:r>
              <a:rPr lang="en-US" baseline="-25000" dirty="0" smtClean="0"/>
              <a:t>2</a:t>
            </a:r>
            <a:r>
              <a:rPr lang="en-US" dirty="0" smtClean="0"/>
              <a:t> = 255</a:t>
            </a:r>
            <a:r>
              <a:rPr lang="en-US" baseline="-25000" dirty="0" smtClean="0"/>
              <a:t>10</a:t>
            </a:r>
          </a:p>
          <a:p>
            <a:endParaRPr lang="en-US" baseline="-25000" dirty="0" smtClean="0"/>
          </a:p>
          <a:p>
            <a:pPr lvl="1"/>
            <a:r>
              <a:rPr lang="en-US" dirty="0"/>
              <a:t>u</a:t>
            </a:r>
            <a:r>
              <a:rPr lang="en-US" dirty="0" smtClean="0"/>
              <a:t>nsigned char z;</a:t>
            </a:r>
          </a:p>
          <a:p>
            <a:pPr lvl="1"/>
            <a:r>
              <a:rPr lang="en-US" dirty="0"/>
              <a:t>z</a:t>
            </a:r>
            <a:r>
              <a:rPr lang="en-US" dirty="0" smtClean="0"/>
              <a:t> = 255;</a:t>
            </a:r>
          </a:p>
          <a:p>
            <a:pPr lvl="1"/>
            <a:r>
              <a:rPr lang="en-US" dirty="0" smtClean="0"/>
              <a:t>z++;</a:t>
            </a:r>
          </a:p>
          <a:p>
            <a:pPr marL="274320" lvl="1" indent="0">
              <a:buNone/>
            </a:pPr>
            <a:endParaRPr lang="en-US" dirty="0" smtClean="0"/>
          </a:p>
          <a:p>
            <a:r>
              <a:rPr lang="en-US" dirty="0" smtClean="0"/>
              <a:t>Wraps to 0.</a:t>
            </a:r>
          </a:p>
          <a:p>
            <a:r>
              <a:rPr lang="en-US" dirty="0" smtClean="0"/>
              <a:t>Useful for bypassing certain conditions, allocating too much / too little memory, etc…</a:t>
            </a:r>
          </a:p>
          <a:p>
            <a:endParaRPr lang="en-US" dirty="0" smtClean="0"/>
          </a:p>
          <a:p>
            <a:pPr lvl="1"/>
            <a:endParaRPr lang="en-US" dirty="0"/>
          </a:p>
        </p:txBody>
      </p:sp>
    </p:spTree>
    <p:extLst>
      <p:ext uri="{BB962C8B-B14F-4D97-AF65-F5344CB8AC3E}">
        <p14:creationId xmlns:p14="http://schemas.microsoft.com/office/powerpoint/2010/main" val="2927604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Registers</a:t>
            </a:r>
            <a:endParaRPr lang="en-US" dirty="0"/>
          </a:p>
        </p:txBody>
      </p:sp>
      <p:graphicFrame>
        <p:nvGraphicFramePr>
          <p:cNvPr id="36" name="Content Placeholder 35"/>
          <p:cNvGraphicFramePr>
            <a:graphicFrameLocks noGrp="1"/>
          </p:cNvGraphicFramePr>
          <p:nvPr>
            <p:ph idx="1"/>
            <p:extLst>
              <p:ext uri="{D42A27DB-BD31-4B8C-83A1-F6EECF244321}">
                <p14:modId xmlns:p14="http://schemas.microsoft.com/office/powerpoint/2010/main" val="3952902725"/>
              </p:ext>
            </p:extLst>
          </p:nvPr>
        </p:nvGraphicFramePr>
        <p:xfrm>
          <a:off x="381000" y="1752600"/>
          <a:ext cx="8229600" cy="37084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Register</a:t>
                      </a:r>
                      <a:endParaRPr lang="en-US" dirty="0"/>
                    </a:p>
                  </a:txBody>
                  <a:tcPr/>
                </a:tc>
                <a:tc>
                  <a:txBody>
                    <a:bodyPr/>
                    <a:lstStyle/>
                    <a:p>
                      <a:r>
                        <a:rPr lang="en-US" dirty="0" smtClean="0"/>
                        <a:t>Description</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EIP – Instruction Pointer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Next instruction to be executed</a:t>
                      </a:r>
                    </a:p>
                  </a:txBody>
                  <a:tcPr/>
                </a:tc>
              </a:tr>
              <a:tr h="370840">
                <a:tc>
                  <a:txBody>
                    <a:bodyPr/>
                    <a:lstStyle/>
                    <a:p>
                      <a:r>
                        <a:rPr lang="en-US" dirty="0" smtClean="0"/>
                        <a:t>ESP – extended stack pointer</a:t>
                      </a:r>
                      <a:endParaRPr lang="en-US" dirty="0"/>
                    </a:p>
                  </a:txBody>
                  <a:tcPr/>
                </a:tc>
                <a:tc>
                  <a:txBody>
                    <a:bodyPr/>
                    <a:lstStyle/>
                    <a:p>
                      <a:r>
                        <a:rPr lang="en-US" dirty="0" smtClean="0"/>
                        <a:t>Top of stack</a:t>
                      </a:r>
                      <a:endParaRPr lang="en-US" dirty="0"/>
                    </a:p>
                  </a:txBody>
                  <a:tcPr/>
                </a:tc>
              </a:tr>
              <a:tr h="370840">
                <a:tc>
                  <a:txBody>
                    <a:bodyPr/>
                    <a:lstStyle/>
                    <a:p>
                      <a:r>
                        <a:rPr lang="en-US" dirty="0" smtClean="0"/>
                        <a:t>EBP – extended</a:t>
                      </a:r>
                      <a:r>
                        <a:rPr lang="en-US" baseline="0" dirty="0" smtClean="0"/>
                        <a:t> base pointer</a:t>
                      </a:r>
                      <a:endParaRPr lang="en-US" dirty="0"/>
                    </a:p>
                  </a:txBody>
                  <a:tcPr/>
                </a:tc>
                <a:tc>
                  <a:txBody>
                    <a:bodyPr/>
                    <a:lstStyle/>
                    <a:p>
                      <a:r>
                        <a:rPr lang="en-US" dirty="0" smtClean="0"/>
                        <a:t>Bottom of stack</a:t>
                      </a:r>
                      <a:endParaRPr lang="en-US" dirty="0"/>
                    </a:p>
                  </a:txBody>
                  <a:tcPr/>
                </a:tc>
              </a:tr>
              <a:tr h="370840">
                <a:tc>
                  <a:txBody>
                    <a:bodyPr/>
                    <a:lstStyle/>
                    <a:p>
                      <a:r>
                        <a:rPr lang="en-US" dirty="0" smtClean="0"/>
                        <a:t>EAX</a:t>
                      </a:r>
                      <a:endParaRPr lang="en-US" dirty="0"/>
                    </a:p>
                  </a:txBody>
                  <a:tcPr/>
                </a:tc>
                <a:tc>
                  <a:txBody>
                    <a:bodyPr/>
                    <a:lstStyle/>
                    <a:p>
                      <a:r>
                        <a:rPr lang="en-US" dirty="0" smtClean="0"/>
                        <a:t>Accumulator</a:t>
                      </a:r>
                      <a:r>
                        <a:rPr lang="en-US" baseline="0" dirty="0" smtClean="0"/>
                        <a:t> register</a:t>
                      </a:r>
                      <a:endParaRPr lang="en-US" dirty="0"/>
                    </a:p>
                  </a:txBody>
                  <a:tcPr/>
                </a:tc>
              </a:tr>
              <a:tr h="370840">
                <a:tc>
                  <a:txBody>
                    <a:bodyPr/>
                    <a:lstStyle/>
                    <a:p>
                      <a:r>
                        <a:rPr lang="en-US" dirty="0" smtClean="0"/>
                        <a:t>EBX</a:t>
                      </a:r>
                      <a:endParaRPr lang="en-US" dirty="0"/>
                    </a:p>
                  </a:txBody>
                  <a:tcPr/>
                </a:tc>
                <a:tc>
                  <a:txBody>
                    <a:bodyPr/>
                    <a:lstStyle/>
                    <a:p>
                      <a:r>
                        <a:rPr lang="en-US" dirty="0" smtClean="0"/>
                        <a:t>Base register</a:t>
                      </a:r>
                    </a:p>
                  </a:txBody>
                  <a:tcPr/>
                </a:tc>
              </a:tr>
              <a:tr h="370840">
                <a:tc>
                  <a:txBody>
                    <a:bodyPr/>
                    <a:lstStyle/>
                    <a:p>
                      <a:r>
                        <a:rPr lang="en-US" dirty="0" smtClean="0"/>
                        <a:t>ECX</a:t>
                      </a:r>
                      <a:endParaRPr lang="en-US" dirty="0"/>
                    </a:p>
                  </a:txBody>
                  <a:tcPr/>
                </a:tc>
                <a:tc>
                  <a:txBody>
                    <a:bodyPr/>
                    <a:lstStyle/>
                    <a:p>
                      <a:r>
                        <a:rPr lang="en-US" dirty="0" smtClean="0"/>
                        <a:t>Counter register</a:t>
                      </a:r>
                      <a:endParaRPr lang="en-US" dirty="0"/>
                    </a:p>
                  </a:txBody>
                  <a:tcPr/>
                </a:tc>
              </a:tr>
              <a:tr h="370840">
                <a:tc>
                  <a:txBody>
                    <a:bodyPr/>
                    <a:lstStyle/>
                    <a:p>
                      <a:r>
                        <a:rPr lang="en-US" dirty="0" smtClean="0"/>
                        <a:t>EDX</a:t>
                      </a:r>
                      <a:endParaRPr lang="en-US" dirty="0"/>
                    </a:p>
                  </a:txBody>
                  <a:tcPr/>
                </a:tc>
                <a:tc>
                  <a:txBody>
                    <a:bodyPr/>
                    <a:lstStyle/>
                    <a:p>
                      <a:r>
                        <a:rPr lang="en-US" dirty="0" smtClean="0"/>
                        <a:t>Data register</a:t>
                      </a:r>
                      <a:endParaRPr lang="en-US" dirty="0"/>
                    </a:p>
                  </a:txBody>
                  <a:tcPr/>
                </a:tc>
              </a:tr>
              <a:tr h="370840">
                <a:tc>
                  <a:txBody>
                    <a:bodyPr/>
                    <a:lstStyle/>
                    <a:p>
                      <a:r>
                        <a:rPr lang="en-US" dirty="0" smtClean="0"/>
                        <a:t>ESI</a:t>
                      </a:r>
                      <a:endParaRPr lang="en-US" dirty="0"/>
                    </a:p>
                  </a:txBody>
                  <a:tcPr/>
                </a:tc>
                <a:tc>
                  <a:txBody>
                    <a:bodyPr/>
                    <a:lstStyle/>
                    <a:p>
                      <a:r>
                        <a:rPr lang="en-US" dirty="0" smtClean="0"/>
                        <a:t>Source index</a:t>
                      </a:r>
                      <a:endParaRPr lang="en-US" dirty="0"/>
                    </a:p>
                  </a:txBody>
                  <a:tcPr/>
                </a:tc>
              </a:tr>
              <a:tr h="370840">
                <a:tc>
                  <a:txBody>
                    <a:bodyPr/>
                    <a:lstStyle/>
                    <a:p>
                      <a:r>
                        <a:rPr lang="en-US" dirty="0" smtClean="0"/>
                        <a:t>EDI</a:t>
                      </a:r>
                      <a:endParaRPr lang="en-US" dirty="0"/>
                    </a:p>
                  </a:txBody>
                  <a:tcPr/>
                </a:tc>
                <a:tc>
                  <a:txBody>
                    <a:bodyPr/>
                    <a:lstStyle/>
                    <a:p>
                      <a:r>
                        <a:rPr lang="en-US" dirty="0" smtClean="0"/>
                        <a:t>Destination Index</a:t>
                      </a:r>
                      <a:endParaRPr lang="en-US" dirty="0"/>
                    </a:p>
                  </a:txBody>
                  <a:tcPr/>
                </a:tc>
              </a:tr>
            </a:tbl>
          </a:graphicData>
        </a:graphic>
      </p:graphicFrame>
      <p:sp>
        <p:nvSpPr>
          <p:cNvPr id="37" name="TextBox 36"/>
          <p:cNvSpPr txBox="1"/>
          <p:nvPr/>
        </p:nvSpPr>
        <p:spPr>
          <a:xfrm>
            <a:off x="4334719" y="6084332"/>
            <a:ext cx="4267200" cy="369332"/>
          </a:xfrm>
          <a:prstGeom prst="rect">
            <a:avLst/>
          </a:prstGeom>
          <a:noFill/>
        </p:spPr>
        <p:txBody>
          <a:bodyPr wrap="square" rtlCol="0">
            <a:spAutoFit/>
          </a:bodyPr>
          <a:lstStyle/>
          <a:p>
            <a:r>
              <a:rPr lang="en-US" dirty="0" smtClean="0"/>
              <a:t>Note: these are x86 32-bit registers</a:t>
            </a:r>
            <a:endParaRPr lang="en-US" dirty="0"/>
          </a:p>
        </p:txBody>
      </p:sp>
    </p:spTree>
    <p:extLst>
      <p:ext uri="{BB962C8B-B14F-4D97-AF65-F5344CB8AC3E}">
        <p14:creationId xmlns:p14="http://schemas.microsoft.com/office/powerpoint/2010/main" val="2971877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Overflow</a:t>
            </a:r>
            <a:endParaRPr lang="en-US" dirty="0"/>
          </a:p>
        </p:txBody>
      </p:sp>
      <p:sp>
        <p:nvSpPr>
          <p:cNvPr id="3" name="Content Placeholder 2"/>
          <p:cNvSpPr>
            <a:spLocks noGrp="1"/>
          </p:cNvSpPr>
          <p:nvPr>
            <p:ph idx="1"/>
          </p:nvPr>
        </p:nvSpPr>
        <p:spPr/>
        <p:txBody>
          <a:bodyPr>
            <a:normAutofit/>
          </a:bodyPr>
          <a:lstStyle/>
          <a:p>
            <a:pPr lvl="0"/>
            <a:r>
              <a:rPr lang="en-US" dirty="0" err="1"/>
              <a:t>strcpy</a:t>
            </a:r>
            <a:r>
              <a:rPr lang="en-US" dirty="0"/>
              <a:t>() doesn't check size</a:t>
            </a:r>
          </a:p>
          <a:p>
            <a:pPr lvl="0"/>
            <a:r>
              <a:rPr lang="en-US" dirty="0" smtClean="0"/>
              <a:t>Vulnerable:</a:t>
            </a:r>
            <a:endParaRPr lang="en-US" dirty="0"/>
          </a:p>
          <a:p>
            <a:pPr lvl="1" hangingPunct="0">
              <a:buNone/>
            </a:pPr>
            <a:endParaRPr lang="en-US" sz="1800" dirty="0" smtClean="0"/>
          </a:p>
          <a:p>
            <a:pPr lvl="1" hangingPunct="0">
              <a:buNone/>
            </a:pPr>
            <a:r>
              <a:rPr lang="en-US" sz="1800" dirty="0" smtClean="0"/>
              <a:t>char </a:t>
            </a:r>
            <a:r>
              <a:rPr lang="en-US" sz="1800" dirty="0" err="1"/>
              <a:t>buf</a:t>
            </a:r>
            <a:r>
              <a:rPr lang="en-US" sz="1800" dirty="0"/>
              <a:t>[128];</a:t>
            </a:r>
          </a:p>
          <a:p>
            <a:pPr lvl="1" hangingPunct="0">
              <a:buNone/>
            </a:pPr>
            <a:r>
              <a:rPr lang="en-US" sz="1800" dirty="0" err="1"/>
              <a:t>strcpy</a:t>
            </a:r>
            <a:r>
              <a:rPr lang="en-US" sz="1800" dirty="0"/>
              <a:t>(</a:t>
            </a:r>
            <a:r>
              <a:rPr lang="en-US" sz="1800" dirty="0" err="1"/>
              <a:t>buf</a:t>
            </a:r>
            <a:r>
              <a:rPr lang="en-US" sz="1800" dirty="0"/>
              <a:t>, </a:t>
            </a:r>
            <a:r>
              <a:rPr lang="en-US" sz="1800" dirty="0" err="1"/>
              <a:t>userSuppliedString</a:t>
            </a:r>
            <a:r>
              <a:rPr lang="en-US" sz="1800" dirty="0"/>
              <a:t>);</a:t>
            </a:r>
          </a:p>
          <a:p>
            <a:pPr lvl="1" hangingPunct="0">
              <a:buNone/>
            </a:pPr>
            <a:endParaRPr lang="en-US" sz="1800" dirty="0"/>
          </a:p>
          <a:p>
            <a:pPr lvl="0"/>
            <a:endParaRPr lang="en-US" dirty="0"/>
          </a:p>
        </p:txBody>
      </p:sp>
    </p:spTree>
    <p:extLst>
      <p:ext uri="{BB962C8B-B14F-4D97-AF65-F5344CB8AC3E}">
        <p14:creationId xmlns:p14="http://schemas.microsoft.com/office/powerpoint/2010/main" val="19426326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Overflow</a:t>
            </a:r>
            <a:endParaRPr lang="en-US" dirty="0"/>
          </a:p>
        </p:txBody>
      </p:sp>
      <p:sp>
        <p:nvSpPr>
          <p:cNvPr id="3" name="Content Placeholder 2"/>
          <p:cNvSpPr>
            <a:spLocks noGrp="1"/>
          </p:cNvSpPr>
          <p:nvPr>
            <p:ph idx="1"/>
          </p:nvPr>
        </p:nvSpPr>
        <p:spPr/>
        <p:txBody>
          <a:bodyPr>
            <a:normAutofit/>
          </a:bodyPr>
          <a:lstStyle/>
          <a:p>
            <a:pPr lvl="0"/>
            <a:r>
              <a:rPr lang="en-US" dirty="0"/>
              <a:t>char *</a:t>
            </a:r>
            <a:r>
              <a:rPr lang="en-US" dirty="0" err="1"/>
              <a:t>strncpy</a:t>
            </a:r>
            <a:r>
              <a:rPr lang="en-US" dirty="0"/>
              <a:t>(char *</a:t>
            </a:r>
            <a:r>
              <a:rPr lang="en-US" dirty="0" err="1"/>
              <a:t>dest</a:t>
            </a:r>
            <a:r>
              <a:rPr lang="en-US" dirty="0"/>
              <a:t>, </a:t>
            </a:r>
            <a:r>
              <a:rPr lang="en-US" dirty="0" err="1"/>
              <a:t>const</a:t>
            </a:r>
            <a:r>
              <a:rPr lang="en-US" dirty="0"/>
              <a:t> char *</a:t>
            </a:r>
            <a:r>
              <a:rPr lang="en-US" dirty="0" err="1"/>
              <a:t>src</a:t>
            </a:r>
            <a:r>
              <a:rPr lang="en-US" dirty="0"/>
              <a:t>, </a:t>
            </a:r>
            <a:r>
              <a:rPr lang="en-US" dirty="0" err="1"/>
              <a:t>size_t</a:t>
            </a:r>
            <a:r>
              <a:rPr lang="en-US" dirty="0"/>
              <a:t> n);</a:t>
            </a:r>
          </a:p>
          <a:p>
            <a:pPr lvl="0"/>
            <a:r>
              <a:rPr lang="en-US" dirty="0"/>
              <a:t>We have a size, but what if..</a:t>
            </a:r>
          </a:p>
          <a:p>
            <a:pPr lvl="1" hangingPunct="0">
              <a:buNone/>
            </a:pPr>
            <a:r>
              <a:rPr lang="en-US" dirty="0" err="1"/>
              <a:t>strncpy</a:t>
            </a:r>
            <a:r>
              <a:rPr lang="en-US" dirty="0"/>
              <a:t>(</a:t>
            </a:r>
            <a:r>
              <a:rPr lang="en-US" dirty="0" err="1"/>
              <a:t>somebuffer</a:t>
            </a:r>
            <a:r>
              <a:rPr lang="en-US" dirty="0"/>
              <a:t>, </a:t>
            </a:r>
            <a:r>
              <a:rPr lang="en-US" dirty="0" err="1"/>
              <a:t>str</a:t>
            </a:r>
            <a:r>
              <a:rPr lang="en-US" dirty="0"/>
              <a:t>, </a:t>
            </a:r>
            <a:r>
              <a:rPr lang="en-US" dirty="0" err="1"/>
              <a:t>strlen</a:t>
            </a:r>
            <a:r>
              <a:rPr lang="en-US" dirty="0"/>
              <a:t>(</a:t>
            </a:r>
            <a:r>
              <a:rPr lang="en-US" dirty="0" err="1"/>
              <a:t>str</a:t>
            </a:r>
            <a:r>
              <a:rPr lang="en-US" dirty="0"/>
              <a:t>));</a:t>
            </a:r>
          </a:p>
          <a:p>
            <a:pPr lvl="0"/>
            <a:r>
              <a:rPr lang="en-US" dirty="0"/>
              <a:t>or..</a:t>
            </a:r>
          </a:p>
          <a:p>
            <a:pPr lvl="1" hangingPunct="0">
              <a:buNone/>
            </a:pPr>
            <a:r>
              <a:rPr lang="en-US" dirty="0" err="1"/>
              <a:t>strncpy</a:t>
            </a:r>
            <a:r>
              <a:rPr lang="en-US" dirty="0"/>
              <a:t>(</a:t>
            </a:r>
            <a:r>
              <a:rPr lang="en-US" dirty="0" err="1"/>
              <a:t>somebuffer</a:t>
            </a:r>
            <a:r>
              <a:rPr lang="en-US" dirty="0"/>
              <a:t>, </a:t>
            </a:r>
            <a:r>
              <a:rPr lang="en-US" dirty="0" err="1"/>
              <a:t>str</a:t>
            </a:r>
            <a:r>
              <a:rPr lang="en-US" dirty="0"/>
              <a:t>, </a:t>
            </a:r>
            <a:r>
              <a:rPr lang="en-US" dirty="0" err="1"/>
              <a:t>sizeof</a:t>
            </a:r>
            <a:r>
              <a:rPr lang="en-US" dirty="0"/>
              <a:t>(</a:t>
            </a:r>
            <a:r>
              <a:rPr lang="en-US" dirty="0" err="1"/>
              <a:t>somebuffer</a:t>
            </a:r>
            <a:r>
              <a:rPr lang="en-US" dirty="0"/>
              <a:t>));</a:t>
            </a:r>
          </a:p>
          <a:p>
            <a:pPr lvl="0"/>
            <a:r>
              <a:rPr lang="en-US" dirty="0"/>
              <a:t>Where </a:t>
            </a:r>
            <a:r>
              <a:rPr lang="en-US" dirty="0" err="1"/>
              <a:t>str</a:t>
            </a:r>
            <a:r>
              <a:rPr lang="en-US" dirty="0"/>
              <a:t> is supplied by user</a:t>
            </a:r>
          </a:p>
          <a:p>
            <a:pPr lvl="0"/>
            <a:r>
              <a:rPr lang="en-US" dirty="0"/>
              <a:t>Common bug, proper fix:</a:t>
            </a:r>
          </a:p>
          <a:p>
            <a:pPr lvl="1" hangingPunct="0">
              <a:buNone/>
            </a:pPr>
            <a:r>
              <a:rPr lang="en-US" dirty="0" err="1"/>
              <a:t>strncpy</a:t>
            </a:r>
            <a:r>
              <a:rPr lang="en-US" dirty="0"/>
              <a:t>(</a:t>
            </a:r>
            <a:r>
              <a:rPr lang="en-US" dirty="0" err="1"/>
              <a:t>somebuffer</a:t>
            </a:r>
            <a:r>
              <a:rPr lang="en-US" dirty="0"/>
              <a:t>, </a:t>
            </a:r>
            <a:r>
              <a:rPr lang="en-US" dirty="0" err="1"/>
              <a:t>str</a:t>
            </a:r>
            <a:r>
              <a:rPr lang="en-US" dirty="0"/>
              <a:t>, </a:t>
            </a:r>
            <a:r>
              <a:rPr lang="en-US" dirty="0" err="1"/>
              <a:t>sizeof</a:t>
            </a:r>
            <a:r>
              <a:rPr lang="en-US" dirty="0"/>
              <a:t>(</a:t>
            </a:r>
            <a:r>
              <a:rPr lang="en-US" dirty="0" err="1"/>
              <a:t>somebuffer</a:t>
            </a:r>
            <a:r>
              <a:rPr lang="en-US" dirty="0"/>
              <a:t>)-1);</a:t>
            </a:r>
          </a:p>
        </p:txBody>
      </p:sp>
    </p:spTree>
    <p:extLst>
      <p:ext uri="{BB962C8B-B14F-4D97-AF65-F5344CB8AC3E}">
        <p14:creationId xmlns:p14="http://schemas.microsoft.com/office/powerpoint/2010/main" val="649096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Overflow</a:t>
            </a:r>
            <a:endParaRPr lang="en-US" dirty="0"/>
          </a:p>
        </p:txBody>
      </p:sp>
      <p:sp>
        <p:nvSpPr>
          <p:cNvPr id="3" name="Content Placeholder 2"/>
          <p:cNvSpPr>
            <a:spLocks noGrp="1"/>
          </p:cNvSpPr>
          <p:nvPr>
            <p:ph idx="1"/>
          </p:nvPr>
        </p:nvSpPr>
        <p:spPr/>
        <p:txBody>
          <a:bodyPr>
            <a:normAutofit/>
          </a:bodyPr>
          <a:lstStyle/>
          <a:p>
            <a:pPr lvl="0"/>
            <a:r>
              <a:rPr lang="en-US" dirty="0"/>
              <a:t>char *</a:t>
            </a:r>
            <a:r>
              <a:rPr lang="en-US" dirty="0" err="1"/>
              <a:t>strncat</a:t>
            </a:r>
            <a:r>
              <a:rPr lang="en-US" dirty="0"/>
              <a:t>(char *</a:t>
            </a:r>
            <a:r>
              <a:rPr lang="en-US" dirty="0" err="1"/>
              <a:t>dest</a:t>
            </a:r>
            <a:r>
              <a:rPr lang="en-US" dirty="0"/>
              <a:t>, </a:t>
            </a:r>
            <a:r>
              <a:rPr lang="en-US" dirty="0" err="1"/>
              <a:t>const</a:t>
            </a:r>
            <a:r>
              <a:rPr lang="en-US" dirty="0"/>
              <a:t> char *</a:t>
            </a:r>
            <a:r>
              <a:rPr lang="en-US" dirty="0" err="1"/>
              <a:t>src</a:t>
            </a:r>
            <a:r>
              <a:rPr lang="en-US" dirty="0"/>
              <a:t>, </a:t>
            </a:r>
            <a:r>
              <a:rPr lang="en-US" dirty="0" err="1"/>
              <a:t>size_t</a:t>
            </a:r>
            <a:r>
              <a:rPr lang="en-US" dirty="0"/>
              <a:t> n);</a:t>
            </a:r>
          </a:p>
          <a:p>
            <a:pPr lvl="0"/>
            <a:r>
              <a:rPr lang="en-US" dirty="0"/>
              <a:t>Ex:</a:t>
            </a:r>
          </a:p>
          <a:p>
            <a:pPr lvl="1" hangingPunct="0">
              <a:buNone/>
            </a:pPr>
            <a:r>
              <a:rPr lang="en-US" sz="2400" dirty="0" smtClean="0"/>
              <a:t>void </a:t>
            </a:r>
            <a:r>
              <a:rPr lang="en-US" sz="2400" dirty="0"/>
              <a:t>vulnerable(char *str1, char *str2)</a:t>
            </a:r>
          </a:p>
          <a:p>
            <a:pPr lvl="1" hangingPunct="0">
              <a:buNone/>
            </a:pPr>
            <a:r>
              <a:rPr lang="en-US" sz="2400" dirty="0"/>
              <a:t>{</a:t>
            </a:r>
          </a:p>
          <a:p>
            <a:pPr lvl="2" hangingPunct="0">
              <a:buNone/>
            </a:pPr>
            <a:r>
              <a:rPr lang="en-US" dirty="0"/>
              <a:t>char </a:t>
            </a:r>
            <a:r>
              <a:rPr lang="en-US" dirty="0" err="1"/>
              <a:t>buf</a:t>
            </a:r>
            <a:r>
              <a:rPr lang="en-US" dirty="0"/>
              <a:t>[256];</a:t>
            </a:r>
          </a:p>
          <a:p>
            <a:pPr lvl="2" hangingPunct="0">
              <a:buNone/>
            </a:pPr>
            <a:r>
              <a:rPr lang="en-US" dirty="0" err="1"/>
              <a:t>strncpy</a:t>
            </a:r>
            <a:r>
              <a:rPr lang="en-US" dirty="0"/>
              <a:t>(</a:t>
            </a:r>
            <a:r>
              <a:rPr lang="en-US" dirty="0" err="1"/>
              <a:t>buf</a:t>
            </a:r>
            <a:r>
              <a:rPr lang="en-US" dirty="0"/>
              <a:t>, str1, 100);</a:t>
            </a:r>
          </a:p>
          <a:p>
            <a:pPr lvl="2" hangingPunct="0">
              <a:buNone/>
            </a:pPr>
            <a:r>
              <a:rPr lang="en-US" dirty="0" err="1"/>
              <a:t>strncat</a:t>
            </a:r>
            <a:r>
              <a:rPr lang="en-US" dirty="0"/>
              <a:t>(</a:t>
            </a:r>
            <a:r>
              <a:rPr lang="en-US" dirty="0" err="1"/>
              <a:t>buf</a:t>
            </a:r>
            <a:r>
              <a:rPr lang="en-US" dirty="0"/>
              <a:t>, str2, </a:t>
            </a:r>
            <a:r>
              <a:rPr lang="en-US" dirty="0" err="1"/>
              <a:t>sizeof</a:t>
            </a:r>
            <a:r>
              <a:rPr lang="en-US" dirty="0"/>
              <a:t>(</a:t>
            </a:r>
            <a:r>
              <a:rPr lang="en-US" dirty="0" err="1"/>
              <a:t>buf</a:t>
            </a:r>
            <a:r>
              <a:rPr lang="en-US" dirty="0"/>
              <a:t>)-1);</a:t>
            </a:r>
          </a:p>
          <a:p>
            <a:pPr lvl="1" hangingPunct="0">
              <a:buNone/>
            </a:pPr>
            <a:r>
              <a:rPr lang="en-US" sz="2400" dirty="0" smtClean="0"/>
              <a:t>}</a:t>
            </a:r>
            <a:endParaRPr lang="en-US" sz="2400" dirty="0"/>
          </a:p>
          <a:p>
            <a:pPr lvl="0"/>
            <a:r>
              <a:rPr lang="en-US" dirty="0"/>
              <a:t>Fix:  </a:t>
            </a:r>
            <a:r>
              <a:rPr lang="en-US" dirty="0" err="1"/>
              <a:t>strncat</a:t>
            </a:r>
            <a:r>
              <a:rPr lang="en-US" dirty="0"/>
              <a:t>(</a:t>
            </a:r>
            <a:r>
              <a:rPr lang="en-US" dirty="0" err="1"/>
              <a:t>buf</a:t>
            </a:r>
            <a:r>
              <a:rPr lang="en-US" dirty="0"/>
              <a:t>, str2, </a:t>
            </a:r>
            <a:r>
              <a:rPr lang="en-US" dirty="0" err="1"/>
              <a:t>sizeof</a:t>
            </a:r>
            <a:r>
              <a:rPr lang="en-US" dirty="0"/>
              <a:t>(</a:t>
            </a:r>
            <a:r>
              <a:rPr lang="en-US" dirty="0" err="1"/>
              <a:t>buf</a:t>
            </a:r>
            <a:r>
              <a:rPr lang="en-US" dirty="0"/>
              <a:t>) - </a:t>
            </a:r>
            <a:r>
              <a:rPr lang="en-US" dirty="0" err="1"/>
              <a:t>strlen</a:t>
            </a:r>
            <a:r>
              <a:rPr lang="en-US" dirty="0"/>
              <a:t>(</a:t>
            </a:r>
            <a:r>
              <a:rPr lang="en-US" dirty="0" err="1"/>
              <a:t>buf</a:t>
            </a:r>
            <a:r>
              <a:rPr lang="en-US" dirty="0"/>
              <a:t>) -1);</a:t>
            </a:r>
          </a:p>
        </p:txBody>
      </p:sp>
    </p:spTree>
    <p:extLst>
      <p:ext uri="{BB962C8B-B14F-4D97-AF65-F5344CB8AC3E}">
        <p14:creationId xmlns:p14="http://schemas.microsoft.com/office/powerpoint/2010/main" val="3649500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Overflow</a:t>
            </a:r>
            <a:endParaRPr lang="en-US" dirty="0"/>
          </a:p>
        </p:txBody>
      </p:sp>
      <p:sp>
        <p:nvSpPr>
          <p:cNvPr id="3" name="Content Placeholder 2"/>
          <p:cNvSpPr>
            <a:spLocks noGrp="1"/>
          </p:cNvSpPr>
          <p:nvPr>
            <p:ph idx="1"/>
          </p:nvPr>
        </p:nvSpPr>
        <p:spPr/>
        <p:txBody>
          <a:bodyPr/>
          <a:lstStyle/>
          <a:p>
            <a:r>
              <a:rPr lang="en-US" dirty="0" smtClean="0"/>
              <a:t>The stack:</a:t>
            </a:r>
            <a:endParaRPr lang="en-US" dirty="0"/>
          </a:p>
        </p:txBody>
      </p:sp>
      <p:sp>
        <p:nvSpPr>
          <p:cNvPr id="5" name="Freeform 4"/>
          <p:cNvSpPr/>
          <p:nvPr/>
        </p:nvSpPr>
        <p:spPr>
          <a:xfrm>
            <a:off x="2637719" y="4884480"/>
            <a:ext cx="41148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6633"/>
          </a:solidFill>
          <a:ln w="0">
            <a:solidFill>
              <a:srgbClr val="000000"/>
            </a:solidFill>
            <a:prstDash val="solid"/>
          </a:ln>
        </p:spPr>
        <p:txBody>
          <a:bodyPr vert="horz"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 name="Freeform 5"/>
          <p:cNvSpPr/>
          <p:nvPr/>
        </p:nvSpPr>
        <p:spPr>
          <a:xfrm>
            <a:off x="2637719" y="4427279"/>
            <a:ext cx="41148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6633"/>
          </a:solidFill>
          <a:ln w="0">
            <a:solidFill>
              <a:srgbClr val="000000"/>
            </a:solidFill>
            <a:prstDash val="solid"/>
          </a:ln>
        </p:spPr>
        <p:txBody>
          <a:bodyPr vert="horz"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 name="Freeform 6"/>
          <p:cNvSpPr/>
          <p:nvPr/>
        </p:nvSpPr>
        <p:spPr>
          <a:xfrm>
            <a:off x="2637719" y="3970079"/>
            <a:ext cx="41148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9966"/>
          </a:solidFill>
          <a:ln w="0">
            <a:solidFill>
              <a:srgbClr val="000000"/>
            </a:solidFill>
            <a:prstDash val="solid"/>
          </a:ln>
        </p:spPr>
        <p:txBody>
          <a:bodyPr vert="horz"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 name="Freeform 7"/>
          <p:cNvSpPr/>
          <p:nvPr/>
        </p:nvSpPr>
        <p:spPr>
          <a:xfrm>
            <a:off x="2637719" y="2369880"/>
            <a:ext cx="4114800" cy="1600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99"/>
          </a:solidFill>
          <a:ln w="0">
            <a:solidFill>
              <a:srgbClr val="000000"/>
            </a:solidFill>
            <a:prstDash val="solid"/>
          </a:ln>
        </p:spPr>
        <p:txBody>
          <a:bodyPr vert="horz"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 name="TextBox 8"/>
          <p:cNvSpPr txBox="1"/>
          <p:nvPr/>
        </p:nvSpPr>
        <p:spPr>
          <a:xfrm>
            <a:off x="4237920" y="3943800"/>
            <a:ext cx="1828800" cy="415080"/>
          </a:xfrm>
          <a:prstGeom prst="rect">
            <a:avLst/>
          </a:prstGeom>
          <a:noFill/>
          <a:ln>
            <a:noFill/>
          </a:ln>
        </p:spPr>
        <p:txBody>
          <a:bodyPr vert="horz" lIns="90000" tIns="45000" rIns="90000" bIns="45000" compatLnSpc="0">
            <a:spAutoFit/>
          </a:bodyPr>
          <a:lstStyle/>
          <a:p>
            <a:pPr marL="0" marR="0" lvl="0" indent="0" rtl="0" hangingPunct="0">
              <a:lnSpc>
                <a:spcPct val="100000"/>
              </a:lnSpc>
              <a:spcBef>
                <a:spcPts val="0"/>
              </a:spcBef>
              <a:spcAft>
                <a:spcPts val="0"/>
              </a:spcAft>
              <a:buNone/>
              <a:tabLst/>
            </a:pPr>
            <a:r>
              <a:rPr lang="en-US" sz="2200" b="0" i="0" u="none" strike="noStrike" kern="1200">
                <a:ln>
                  <a:noFill/>
                </a:ln>
                <a:latin typeface="Arial Black" pitchFamily="18"/>
                <a:ea typeface="DejaVu Sans" pitchFamily="2"/>
                <a:cs typeface="Lohit Hindi" pitchFamily="2"/>
              </a:rPr>
              <a:t>EBP</a:t>
            </a:r>
          </a:p>
        </p:txBody>
      </p:sp>
      <p:sp>
        <p:nvSpPr>
          <p:cNvPr id="10" name="TextBox 9"/>
          <p:cNvSpPr txBox="1"/>
          <p:nvPr/>
        </p:nvSpPr>
        <p:spPr>
          <a:xfrm>
            <a:off x="4237920" y="4401000"/>
            <a:ext cx="1828800" cy="415080"/>
          </a:xfrm>
          <a:prstGeom prst="rect">
            <a:avLst/>
          </a:prstGeom>
          <a:noFill/>
          <a:ln>
            <a:noFill/>
          </a:ln>
        </p:spPr>
        <p:txBody>
          <a:bodyPr vert="horz" lIns="90000" tIns="45000" rIns="90000" bIns="45000" compatLnSpc="0">
            <a:spAutoFit/>
          </a:bodyPr>
          <a:lstStyle/>
          <a:p>
            <a:pPr marL="0" marR="0" lvl="0" indent="0" rtl="0" hangingPunct="0">
              <a:lnSpc>
                <a:spcPct val="100000"/>
              </a:lnSpc>
              <a:spcBef>
                <a:spcPts val="0"/>
              </a:spcBef>
              <a:spcAft>
                <a:spcPts val="0"/>
              </a:spcAft>
              <a:buNone/>
              <a:tabLst/>
            </a:pPr>
            <a:r>
              <a:rPr lang="en-US" sz="2200" b="0" i="0" u="none" strike="noStrike" kern="1200">
                <a:ln>
                  <a:noFill/>
                </a:ln>
                <a:latin typeface="Arial Black" pitchFamily="18"/>
                <a:ea typeface="DejaVu Sans" pitchFamily="2"/>
                <a:cs typeface="Lohit Hindi" pitchFamily="2"/>
              </a:rPr>
              <a:t>RET</a:t>
            </a:r>
          </a:p>
        </p:txBody>
      </p:sp>
      <p:sp>
        <p:nvSpPr>
          <p:cNvPr id="11" name="TextBox 10"/>
          <p:cNvSpPr txBox="1"/>
          <p:nvPr/>
        </p:nvSpPr>
        <p:spPr>
          <a:xfrm>
            <a:off x="2637719" y="4995360"/>
            <a:ext cx="3992040" cy="1371599"/>
          </a:xfrm>
          <a:prstGeom prst="rect">
            <a:avLst/>
          </a:prstGeom>
          <a:noFill/>
          <a:ln>
            <a:noFill/>
          </a:ln>
        </p:spPr>
        <p:txBody>
          <a:bodyPr vert="horz" lIns="90000" tIns="45000" rIns="90000" bIns="45000" compatLnSpc="0">
            <a:spAutoFit/>
          </a:bodyPr>
          <a:lstStyle/>
          <a:p>
            <a:pPr marL="0" marR="0" lvl="0" indent="0" algn="ctr" rtl="0" hangingPunct="0">
              <a:lnSpc>
                <a:spcPct val="100000"/>
              </a:lnSpc>
              <a:spcBef>
                <a:spcPts val="0"/>
              </a:spcBef>
              <a:spcAft>
                <a:spcPts val="0"/>
              </a:spcAft>
              <a:buNone/>
              <a:tabLst/>
            </a:pPr>
            <a:r>
              <a:rPr lang="en-US" sz="2600" b="0" i="0" u="none" strike="noStrike" kern="1200">
                <a:ln>
                  <a:noFill/>
                </a:ln>
                <a:latin typeface="Liberation Sans" pitchFamily="18"/>
                <a:ea typeface="DejaVu Sans" pitchFamily="2"/>
                <a:cs typeface="Lohit Hindi" pitchFamily="2"/>
              </a:rPr>
              <a:t>arguments...</a:t>
            </a:r>
          </a:p>
          <a:p>
            <a:pPr marL="0" marR="0" lvl="0" indent="0" algn="ctr" rtl="0" hangingPunct="0">
              <a:lnSpc>
                <a:spcPct val="100000"/>
              </a:lnSpc>
              <a:spcBef>
                <a:spcPts val="0"/>
              </a:spcBef>
              <a:spcAft>
                <a:spcPts val="0"/>
              </a:spcAft>
              <a:buNone/>
              <a:tabLst/>
            </a:pPr>
            <a:r>
              <a:rPr lang="en-US" sz="2600" b="0" i="0" u="none" strike="noStrike" kern="1200">
                <a:ln>
                  <a:noFill/>
                </a:ln>
                <a:latin typeface="Liberation Sans" pitchFamily="18"/>
                <a:ea typeface="DejaVu Sans" pitchFamily="2"/>
                <a:cs typeface="Lohit Hindi" pitchFamily="2"/>
              </a:rPr>
              <a:t>previous stack frame</a:t>
            </a:r>
          </a:p>
        </p:txBody>
      </p:sp>
      <p:sp>
        <p:nvSpPr>
          <p:cNvPr id="12" name="TextBox 11"/>
          <p:cNvSpPr txBox="1"/>
          <p:nvPr/>
        </p:nvSpPr>
        <p:spPr>
          <a:xfrm>
            <a:off x="3552120" y="2827080"/>
            <a:ext cx="4906440" cy="914400"/>
          </a:xfrm>
          <a:prstGeom prst="rect">
            <a:avLst/>
          </a:prstGeom>
          <a:noFill/>
          <a:ln>
            <a:noFill/>
          </a:ln>
        </p:spPr>
        <p:txBody>
          <a:bodyPr vert="horz" lIns="90000" tIns="45000" rIns="90000" bIns="45000" compatLnSpc="0">
            <a:spAutoFit/>
          </a:bodyPr>
          <a:lstStyle/>
          <a:p>
            <a:pPr marL="0" marR="0" lvl="0" indent="0" rtl="0" hangingPunct="0">
              <a:lnSpc>
                <a:spcPct val="100000"/>
              </a:lnSpc>
              <a:spcBef>
                <a:spcPts val="0"/>
              </a:spcBef>
              <a:spcAft>
                <a:spcPts val="0"/>
              </a:spcAft>
              <a:buNone/>
              <a:tabLst/>
            </a:pPr>
            <a:r>
              <a:rPr lang="en-US" sz="2600" b="0" i="0" u="none" strike="noStrike" kern="1200">
                <a:ln>
                  <a:noFill/>
                </a:ln>
                <a:latin typeface="Liberation Sans" pitchFamily="18"/>
                <a:ea typeface="DejaVu Sans" pitchFamily="2"/>
                <a:cs typeface="Lohit Hindi" pitchFamily="2"/>
              </a:rPr>
              <a:t>local variables</a:t>
            </a:r>
          </a:p>
          <a:p>
            <a:pPr marL="0" marR="0" lvl="0" indent="0" rtl="0" hangingPunct="0">
              <a:lnSpc>
                <a:spcPct val="100000"/>
              </a:lnSpc>
              <a:spcBef>
                <a:spcPts val="0"/>
              </a:spcBef>
              <a:spcAft>
                <a:spcPts val="0"/>
              </a:spcAft>
              <a:buNone/>
              <a:tabLst/>
            </a:pPr>
            <a:r>
              <a:rPr lang="en-US" sz="2600" b="0" i="0" u="none" strike="noStrike" kern="1200">
                <a:ln>
                  <a:noFill/>
                </a:ln>
                <a:latin typeface="Liberation Sans" pitchFamily="18"/>
                <a:ea typeface="DejaVu Sans" pitchFamily="2"/>
                <a:cs typeface="Lohit Hindi" pitchFamily="2"/>
              </a:rPr>
              <a:t>         ...</a:t>
            </a:r>
          </a:p>
        </p:txBody>
      </p:sp>
      <p:sp>
        <p:nvSpPr>
          <p:cNvPr id="13" name="Straight Connector 12"/>
          <p:cNvSpPr/>
          <p:nvPr/>
        </p:nvSpPr>
        <p:spPr>
          <a:xfrm>
            <a:off x="2637719" y="2827080"/>
            <a:ext cx="228601" cy="0"/>
          </a:xfrm>
          <a:prstGeom prst="line">
            <a:avLst/>
          </a:prstGeom>
          <a:noFill/>
          <a:ln w="0">
            <a:solidFill>
              <a:srgbClr val="000000"/>
            </a:solidFill>
            <a:prstDash val="solid"/>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4" name="Straight Connector 13"/>
          <p:cNvSpPr/>
          <p:nvPr/>
        </p:nvSpPr>
        <p:spPr>
          <a:xfrm>
            <a:off x="2637719" y="3284279"/>
            <a:ext cx="228601" cy="0"/>
          </a:xfrm>
          <a:prstGeom prst="line">
            <a:avLst/>
          </a:prstGeom>
          <a:noFill/>
          <a:ln w="0">
            <a:solidFill>
              <a:srgbClr val="000000"/>
            </a:solidFill>
            <a:prstDash val="solid"/>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5" name="Straight Connector 14"/>
          <p:cNvSpPr/>
          <p:nvPr/>
        </p:nvSpPr>
        <p:spPr>
          <a:xfrm flipH="1">
            <a:off x="6523920" y="2827080"/>
            <a:ext cx="228600" cy="0"/>
          </a:xfrm>
          <a:prstGeom prst="line">
            <a:avLst/>
          </a:prstGeom>
          <a:noFill/>
          <a:ln w="0">
            <a:solidFill>
              <a:srgbClr val="000000"/>
            </a:solidFill>
            <a:prstDash val="solid"/>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6" name="Straight Connector 15"/>
          <p:cNvSpPr/>
          <p:nvPr/>
        </p:nvSpPr>
        <p:spPr>
          <a:xfrm flipH="1">
            <a:off x="6523920" y="3284279"/>
            <a:ext cx="228600" cy="0"/>
          </a:xfrm>
          <a:prstGeom prst="line">
            <a:avLst/>
          </a:prstGeom>
          <a:noFill/>
          <a:ln w="0">
            <a:solidFill>
              <a:srgbClr val="000000"/>
            </a:solidFill>
            <a:prstDash val="solid"/>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7" name="Freeform 16"/>
          <p:cNvSpPr/>
          <p:nvPr/>
        </p:nvSpPr>
        <p:spPr>
          <a:xfrm flipH="1" flipV="1">
            <a:off x="2180520" y="2141280"/>
            <a:ext cx="457200" cy="457200"/>
          </a:xfrm>
          <a:custGeom>
            <a:avLst>
              <a:gd name="f0" fmla="val 54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21600 f7 1"/>
              <a:gd name="f17" fmla="*/ f12 f11 1"/>
              <a:gd name="f18" fmla="*/ f13 f8 1"/>
              <a:gd name="f19" fmla="*/ f11 f8 1"/>
              <a:gd name="f20" fmla="*/ f17 1 10800"/>
              <a:gd name="f21" fmla="+- f12 0 f20"/>
              <a:gd name="f22" fmla="*/ f21 f7 1"/>
            </a:gdLst>
            <a:ahLst>
              <a:ahXY gdRefX="f0" minX="f4" maxX="f5" gdRefY="f1" minY="f4" maxY="f6">
                <a:pos x="f14" y="f15"/>
              </a:ahXY>
            </a:ahLst>
            <a:cxnLst>
              <a:cxn ang="3cd4">
                <a:pos x="hc" y="t"/>
              </a:cxn>
              <a:cxn ang="0">
                <a:pos x="r" y="vc"/>
              </a:cxn>
              <a:cxn ang="cd4">
                <a:pos x="hc" y="b"/>
              </a:cxn>
              <a:cxn ang="cd2">
                <a:pos x="l" y="vc"/>
              </a:cxn>
            </a:cxnLst>
            <a:rect l="f22" t="f19" r="f16" b="f18"/>
            <a:pathLst>
              <a:path w="21600" h="21600">
                <a:moveTo>
                  <a:pt x="f5" y="f11"/>
                </a:moveTo>
                <a:lnTo>
                  <a:pt x="f12" y="f11"/>
                </a:lnTo>
                <a:lnTo>
                  <a:pt x="f12" y="f4"/>
                </a:lnTo>
                <a:lnTo>
                  <a:pt x="f4" y="f6"/>
                </a:lnTo>
                <a:lnTo>
                  <a:pt x="f12" y="f5"/>
                </a:lnTo>
                <a:lnTo>
                  <a:pt x="f12" y="f13"/>
                </a:lnTo>
                <a:lnTo>
                  <a:pt x="f5" y="f13"/>
                </a:lnTo>
                <a:close/>
              </a:path>
            </a:pathLst>
          </a:custGeom>
          <a:solidFill>
            <a:srgbClr val="CC6633"/>
          </a:solidFill>
          <a:ln w="0">
            <a:solidFill>
              <a:srgbClr val="000000"/>
            </a:solidFill>
            <a:prstDash val="solid"/>
          </a:ln>
        </p:spPr>
        <p:txBody>
          <a:bodyPr vert="horz"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1" name="Freeform 20"/>
          <p:cNvSpPr/>
          <p:nvPr/>
        </p:nvSpPr>
        <p:spPr>
          <a:xfrm flipH="1" flipV="1">
            <a:off x="2180520" y="3741480"/>
            <a:ext cx="457200" cy="457200"/>
          </a:xfrm>
          <a:custGeom>
            <a:avLst>
              <a:gd name="f0" fmla="val 54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21600 f7 1"/>
              <a:gd name="f17" fmla="*/ f12 f11 1"/>
              <a:gd name="f18" fmla="*/ f13 f8 1"/>
              <a:gd name="f19" fmla="*/ f11 f8 1"/>
              <a:gd name="f20" fmla="*/ f17 1 10800"/>
              <a:gd name="f21" fmla="+- f12 0 f20"/>
              <a:gd name="f22" fmla="*/ f21 f7 1"/>
            </a:gdLst>
            <a:ahLst>
              <a:ahXY gdRefX="f0" minX="f4" maxX="f5" gdRefY="f1" minY="f4" maxY="f6">
                <a:pos x="f14" y="f15"/>
              </a:ahXY>
            </a:ahLst>
            <a:cxnLst>
              <a:cxn ang="3cd4">
                <a:pos x="hc" y="t"/>
              </a:cxn>
              <a:cxn ang="0">
                <a:pos x="r" y="vc"/>
              </a:cxn>
              <a:cxn ang="cd4">
                <a:pos x="hc" y="b"/>
              </a:cxn>
              <a:cxn ang="cd2">
                <a:pos x="l" y="vc"/>
              </a:cxn>
            </a:cxnLst>
            <a:rect l="f22" t="f19" r="f16" b="f18"/>
            <a:pathLst>
              <a:path w="21600" h="21600">
                <a:moveTo>
                  <a:pt x="f5" y="f11"/>
                </a:moveTo>
                <a:lnTo>
                  <a:pt x="f12" y="f11"/>
                </a:lnTo>
                <a:lnTo>
                  <a:pt x="f12" y="f4"/>
                </a:lnTo>
                <a:lnTo>
                  <a:pt x="f4" y="f6"/>
                </a:lnTo>
                <a:lnTo>
                  <a:pt x="f12" y="f5"/>
                </a:lnTo>
                <a:lnTo>
                  <a:pt x="f12" y="f13"/>
                </a:lnTo>
                <a:lnTo>
                  <a:pt x="f5" y="f13"/>
                </a:lnTo>
                <a:close/>
              </a:path>
            </a:pathLst>
          </a:custGeom>
          <a:solidFill>
            <a:srgbClr val="CC6633"/>
          </a:solidFill>
          <a:ln w="0">
            <a:solidFill>
              <a:srgbClr val="000000"/>
            </a:solidFill>
            <a:prstDash val="solid"/>
          </a:ln>
        </p:spPr>
        <p:txBody>
          <a:bodyPr vert="horz"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2" name="Straight Connector 21"/>
          <p:cNvSpPr/>
          <p:nvPr/>
        </p:nvSpPr>
        <p:spPr>
          <a:xfrm flipV="1">
            <a:off x="6858360" y="3852359"/>
            <a:ext cx="457200" cy="228601"/>
          </a:xfrm>
          <a:prstGeom prst="line">
            <a:avLst/>
          </a:prstGeom>
          <a:noFill/>
          <a:ln w="0">
            <a:solidFill>
              <a:srgbClr val="000000"/>
            </a:solidFill>
            <a:prstDash val="solid"/>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3" name="Straight Connector 22"/>
          <p:cNvSpPr/>
          <p:nvPr/>
        </p:nvSpPr>
        <p:spPr>
          <a:xfrm>
            <a:off x="7315560" y="3166560"/>
            <a:ext cx="0" cy="685799"/>
          </a:xfrm>
          <a:prstGeom prst="line">
            <a:avLst/>
          </a:prstGeom>
          <a:noFill/>
          <a:ln w="0">
            <a:solidFill>
              <a:srgbClr val="000000"/>
            </a:solidFill>
            <a:prstDash val="solid"/>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4" name="Straight Connector 23"/>
          <p:cNvSpPr/>
          <p:nvPr/>
        </p:nvSpPr>
        <p:spPr>
          <a:xfrm flipH="1" flipV="1">
            <a:off x="6858360" y="2937960"/>
            <a:ext cx="457200" cy="228600"/>
          </a:xfrm>
          <a:prstGeom prst="line">
            <a:avLst/>
          </a:prstGeom>
          <a:noFill/>
          <a:ln w="0">
            <a:solidFill>
              <a:srgbClr val="000000"/>
            </a:solidFill>
            <a:prstDash val="solid"/>
            <a:tailEnd type="arrow"/>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5" name="Straight Connector 24"/>
          <p:cNvSpPr/>
          <p:nvPr/>
        </p:nvSpPr>
        <p:spPr>
          <a:xfrm>
            <a:off x="6858360" y="4309560"/>
            <a:ext cx="457200" cy="457199"/>
          </a:xfrm>
          <a:prstGeom prst="line">
            <a:avLst/>
          </a:prstGeom>
          <a:noFill/>
          <a:ln w="0">
            <a:solidFill>
              <a:srgbClr val="000000"/>
            </a:solidFill>
            <a:prstDash val="solid"/>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6" name="Straight Connector 25"/>
          <p:cNvSpPr/>
          <p:nvPr/>
        </p:nvSpPr>
        <p:spPr>
          <a:xfrm flipV="1">
            <a:off x="7315560" y="4766759"/>
            <a:ext cx="0" cy="457201"/>
          </a:xfrm>
          <a:prstGeom prst="line">
            <a:avLst/>
          </a:prstGeom>
          <a:noFill/>
          <a:ln w="0">
            <a:solidFill>
              <a:srgbClr val="000000"/>
            </a:solidFill>
            <a:prstDash val="solid"/>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7" name="Straight Connector 26"/>
          <p:cNvSpPr/>
          <p:nvPr/>
        </p:nvSpPr>
        <p:spPr>
          <a:xfrm flipH="1">
            <a:off x="6858360" y="5223960"/>
            <a:ext cx="457200" cy="228600"/>
          </a:xfrm>
          <a:prstGeom prst="line">
            <a:avLst/>
          </a:prstGeom>
          <a:noFill/>
          <a:ln w="0">
            <a:solidFill>
              <a:srgbClr val="000000"/>
            </a:solidFill>
            <a:prstDash val="solid"/>
            <a:tailEnd type="arrow"/>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0" name="TextBox 29"/>
          <p:cNvSpPr txBox="1"/>
          <p:nvPr/>
        </p:nvSpPr>
        <p:spPr>
          <a:xfrm>
            <a:off x="1432988" y="2179380"/>
            <a:ext cx="1219200" cy="381000"/>
          </a:xfrm>
          <a:prstGeom prst="rect">
            <a:avLst/>
          </a:prstGeom>
          <a:noFill/>
        </p:spPr>
        <p:txBody>
          <a:bodyPr wrap="square" rtlCol="0">
            <a:spAutoFit/>
          </a:bodyPr>
          <a:lstStyle/>
          <a:p>
            <a:r>
              <a:rPr lang="en-US" dirty="0" smtClean="0"/>
              <a:t>ESP</a:t>
            </a:r>
            <a:endParaRPr lang="en-US" dirty="0"/>
          </a:p>
        </p:txBody>
      </p:sp>
      <p:sp>
        <p:nvSpPr>
          <p:cNvPr id="31" name="TextBox 30"/>
          <p:cNvSpPr txBox="1"/>
          <p:nvPr/>
        </p:nvSpPr>
        <p:spPr>
          <a:xfrm>
            <a:off x="1418520" y="3770340"/>
            <a:ext cx="1219200" cy="381000"/>
          </a:xfrm>
          <a:prstGeom prst="rect">
            <a:avLst/>
          </a:prstGeom>
          <a:noFill/>
        </p:spPr>
        <p:txBody>
          <a:bodyPr wrap="square" rtlCol="0">
            <a:spAutoFit/>
          </a:bodyPr>
          <a:lstStyle/>
          <a:p>
            <a:r>
              <a:rPr lang="en-US" dirty="0" smtClean="0"/>
              <a:t>EBP</a:t>
            </a:r>
            <a:endParaRPr lang="en-US" dirty="0"/>
          </a:p>
        </p:txBody>
      </p:sp>
      <p:sp>
        <p:nvSpPr>
          <p:cNvPr id="32" name="TextBox 31"/>
          <p:cNvSpPr txBox="1"/>
          <p:nvPr/>
        </p:nvSpPr>
        <p:spPr>
          <a:xfrm>
            <a:off x="7352213" y="3284279"/>
            <a:ext cx="1219200" cy="381000"/>
          </a:xfrm>
          <a:prstGeom prst="rect">
            <a:avLst/>
          </a:prstGeom>
          <a:noFill/>
        </p:spPr>
        <p:txBody>
          <a:bodyPr wrap="square" rtlCol="0">
            <a:spAutoFit/>
          </a:bodyPr>
          <a:lstStyle/>
          <a:p>
            <a:r>
              <a:rPr lang="en-US" dirty="0" smtClean="0"/>
              <a:t>EBP - x</a:t>
            </a:r>
            <a:endParaRPr lang="en-US" dirty="0"/>
          </a:p>
        </p:txBody>
      </p:sp>
      <p:sp>
        <p:nvSpPr>
          <p:cNvPr id="33" name="TextBox 32"/>
          <p:cNvSpPr txBox="1"/>
          <p:nvPr/>
        </p:nvSpPr>
        <p:spPr>
          <a:xfrm>
            <a:off x="7352213" y="4804859"/>
            <a:ext cx="1219200" cy="381000"/>
          </a:xfrm>
          <a:prstGeom prst="rect">
            <a:avLst/>
          </a:prstGeom>
          <a:noFill/>
        </p:spPr>
        <p:txBody>
          <a:bodyPr wrap="square" rtlCol="0">
            <a:spAutoFit/>
          </a:bodyPr>
          <a:lstStyle/>
          <a:p>
            <a:r>
              <a:rPr lang="en-US" dirty="0" smtClean="0"/>
              <a:t>EBP + x</a:t>
            </a:r>
            <a:endParaRPr lang="en-US" dirty="0"/>
          </a:p>
        </p:txBody>
      </p:sp>
      <p:sp>
        <p:nvSpPr>
          <p:cNvPr id="34" name="TextBox 33"/>
          <p:cNvSpPr txBox="1"/>
          <p:nvPr/>
        </p:nvSpPr>
        <p:spPr>
          <a:xfrm>
            <a:off x="6019800" y="1992868"/>
            <a:ext cx="3001080" cy="369332"/>
          </a:xfrm>
          <a:prstGeom prst="rect">
            <a:avLst/>
          </a:prstGeom>
          <a:noFill/>
        </p:spPr>
        <p:txBody>
          <a:bodyPr wrap="square" rtlCol="0">
            <a:spAutoFit/>
          </a:bodyPr>
          <a:lstStyle/>
          <a:p>
            <a:r>
              <a:rPr lang="en-US" dirty="0" smtClean="0"/>
              <a:t>Low memory addresses</a:t>
            </a:r>
            <a:endParaRPr lang="en-US" dirty="0"/>
          </a:p>
        </p:txBody>
      </p:sp>
      <p:sp>
        <p:nvSpPr>
          <p:cNvPr id="35" name="TextBox 34"/>
          <p:cNvSpPr txBox="1"/>
          <p:nvPr/>
        </p:nvSpPr>
        <p:spPr>
          <a:xfrm>
            <a:off x="6205895" y="6030633"/>
            <a:ext cx="3001080" cy="369332"/>
          </a:xfrm>
          <a:prstGeom prst="rect">
            <a:avLst/>
          </a:prstGeom>
          <a:noFill/>
        </p:spPr>
        <p:txBody>
          <a:bodyPr wrap="square" rtlCol="0">
            <a:spAutoFit/>
          </a:bodyPr>
          <a:lstStyle/>
          <a:p>
            <a:r>
              <a:rPr lang="en-US" dirty="0" smtClean="0"/>
              <a:t>High memory addresses</a:t>
            </a:r>
            <a:endParaRPr lang="en-US" dirty="0"/>
          </a:p>
        </p:txBody>
      </p:sp>
    </p:spTree>
    <p:extLst>
      <p:ext uri="{BB962C8B-B14F-4D97-AF65-F5344CB8AC3E}">
        <p14:creationId xmlns:p14="http://schemas.microsoft.com/office/powerpoint/2010/main" val="34059426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Overflow</a:t>
            </a:r>
            <a:endParaRPr lang="en-US" dirty="0"/>
          </a:p>
        </p:txBody>
      </p:sp>
      <p:sp>
        <p:nvSpPr>
          <p:cNvPr id="4" name="Freeform 3"/>
          <p:cNvSpPr/>
          <p:nvPr/>
        </p:nvSpPr>
        <p:spPr>
          <a:xfrm>
            <a:off x="2590800" y="5596651"/>
            <a:ext cx="41148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6633"/>
          </a:solidFill>
          <a:ln w="0">
            <a:solidFill>
              <a:srgbClr val="000000"/>
            </a:solidFill>
            <a:prstDash val="solid"/>
          </a:ln>
        </p:spPr>
        <p:txBody>
          <a:bodyPr vert="horz"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 name="Freeform 4"/>
          <p:cNvSpPr/>
          <p:nvPr/>
        </p:nvSpPr>
        <p:spPr>
          <a:xfrm>
            <a:off x="2590800" y="5139451"/>
            <a:ext cx="41148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6633"/>
          </a:solidFill>
          <a:ln w="0">
            <a:solidFill>
              <a:srgbClr val="000000"/>
            </a:solidFill>
            <a:prstDash val="solid"/>
          </a:ln>
        </p:spPr>
        <p:txBody>
          <a:bodyPr vert="horz"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 name="Freeform 5"/>
          <p:cNvSpPr/>
          <p:nvPr/>
        </p:nvSpPr>
        <p:spPr>
          <a:xfrm>
            <a:off x="2590800" y="4682251"/>
            <a:ext cx="41148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9966"/>
          </a:solidFill>
          <a:ln w="0">
            <a:solidFill>
              <a:srgbClr val="000000"/>
            </a:solidFill>
            <a:prstDash val="solid"/>
          </a:ln>
        </p:spPr>
        <p:txBody>
          <a:bodyPr vert="horz"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 name="Freeform 6"/>
          <p:cNvSpPr/>
          <p:nvPr/>
        </p:nvSpPr>
        <p:spPr>
          <a:xfrm>
            <a:off x="2590800" y="1481851"/>
            <a:ext cx="4114800" cy="3200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99"/>
          </a:solidFill>
          <a:ln w="0">
            <a:solidFill>
              <a:srgbClr val="000000"/>
            </a:solidFill>
            <a:prstDash val="solid"/>
          </a:ln>
        </p:spPr>
        <p:txBody>
          <a:bodyPr vert="horz"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Liberation Sans" pitchFamily="18"/>
              <a:ea typeface="DejaVu Sans" pitchFamily="2"/>
              <a:cs typeface="Lohit Hindi" pitchFamily="2"/>
            </a:endParaRPr>
          </a:p>
        </p:txBody>
      </p:sp>
      <p:sp>
        <p:nvSpPr>
          <p:cNvPr id="8" name="TextBox 7"/>
          <p:cNvSpPr txBox="1"/>
          <p:nvPr/>
        </p:nvSpPr>
        <p:spPr>
          <a:xfrm>
            <a:off x="4191000" y="4655970"/>
            <a:ext cx="1828800" cy="415080"/>
          </a:xfrm>
          <a:prstGeom prst="rect">
            <a:avLst/>
          </a:prstGeom>
          <a:noFill/>
          <a:ln>
            <a:noFill/>
          </a:ln>
        </p:spPr>
        <p:txBody>
          <a:bodyPr vert="horz" lIns="90000" tIns="45000" rIns="90000" bIns="45000" compatLnSpc="0">
            <a:spAutoFit/>
          </a:bodyPr>
          <a:lstStyle/>
          <a:p>
            <a:pPr marL="0" marR="0" lvl="0" indent="0" rtl="0" hangingPunct="0">
              <a:lnSpc>
                <a:spcPct val="100000"/>
              </a:lnSpc>
              <a:spcBef>
                <a:spcPts val="0"/>
              </a:spcBef>
              <a:spcAft>
                <a:spcPts val="0"/>
              </a:spcAft>
              <a:buNone/>
              <a:tabLst/>
            </a:pPr>
            <a:r>
              <a:rPr lang="en-US" sz="2200" b="0" i="0" u="none" strike="noStrike" kern="1200">
                <a:ln>
                  <a:noFill/>
                </a:ln>
                <a:latin typeface="Arial Black" pitchFamily="18"/>
                <a:ea typeface="DejaVu Sans" pitchFamily="2"/>
                <a:cs typeface="Lohit Hindi" pitchFamily="2"/>
              </a:rPr>
              <a:t>EBP</a:t>
            </a:r>
          </a:p>
        </p:txBody>
      </p:sp>
      <p:sp>
        <p:nvSpPr>
          <p:cNvPr id="9" name="TextBox 8"/>
          <p:cNvSpPr txBox="1"/>
          <p:nvPr/>
        </p:nvSpPr>
        <p:spPr>
          <a:xfrm>
            <a:off x="4191000" y="5113171"/>
            <a:ext cx="1828800" cy="415080"/>
          </a:xfrm>
          <a:prstGeom prst="rect">
            <a:avLst/>
          </a:prstGeom>
          <a:noFill/>
          <a:ln>
            <a:noFill/>
          </a:ln>
        </p:spPr>
        <p:txBody>
          <a:bodyPr vert="horz" lIns="90000" tIns="45000" rIns="90000" bIns="45000" compatLnSpc="0">
            <a:spAutoFit/>
          </a:bodyPr>
          <a:lstStyle/>
          <a:p>
            <a:pPr marL="0" marR="0" lvl="0" indent="0" rtl="0" hangingPunct="0">
              <a:lnSpc>
                <a:spcPct val="100000"/>
              </a:lnSpc>
              <a:spcBef>
                <a:spcPts val="0"/>
              </a:spcBef>
              <a:spcAft>
                <a:spcPts val="0"/>
              </a:spcAft>
              <a:buNone/>
              <a:tabLst/>
            </a:pPr>
            <a:r>
              <a:rPr lang="en-US" sz="2200" b="0" i="0" u="none" strike="noStrike" kern="1200">
                <a:ln>
                  <a:noFill/>
                </a:ln>
                <a:latin typeface="Arial Black" pitchFamily="18"/>
                <a:ea typeface="DejaVu Sans" pitchFamily="2"/>
                <a:cs typeface="Lohit Hindi" pitchFamily="2"/>
              </a:rPr>
              <a:t>RET</a:t>
            </a:r>
          </a:p>
        </p:txBody>
      </p:sp>
      <p:sp>
        <p:nvSpPr>
          <p:cNvPr id="10" name="Straight Connector 9"/>
          <p:cNvSpPr/>
          <p:nvPr/>
        </p:nvSpPr>
        <p:spPr>
          <a:xfrm>
            <a:off x="2362199" y="1481851"/>
            <a:ext cx="228601" cy="0"/>
          </a:xfrm>
          <a:prstGeom prst="line">
            <a:avLst/>
          </a:prstGeom>
          <a:noFill/>
          <a:ln w="0">
            <a:solidFill>
              <a:srgbClr val="000000"/>
            </a:solidFill>
            <a:prstDash val="solid"/>
            <a:tailEnd type="arrow"/>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1" name="Straight Connector 10"/>
          <p:cNvSpPr/>
          <p:nvPr/>
        </p:nvSpPr>
        <p:spPr>
          <a:xfrm>
            <a:off x="2590800" y="6053851"/>
            <a:ext cx="228600" cy="0"/>
          </a:xfrm>
          <a:prstGeom prst="line">
            <a:avLst/>
          </a:prstGeom>
          <a:noFill/>
          <a:ln w="0">
            <a:solidFill>
              <a:srgbClr val="000000"/>
            </a:solidFill>
            <a:prstDash val="solid"/>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2" name="Straight Connector 11"/>
          <p:cNvSpPr/>
          <p:nvPr/>
        </p:nvSpPr>
        <p:spPr>
          <a:xfrm flipH="1">
            <a:off x="6477000" y="6053851"/>
            <a:ext cx="228600" cy="0"/>
          </a:xfrm>
          <a:prstGeom prst="line">
            <a:avLst/>
          </a:prstGeom>
          <a:noFill/>
          <a:ln w="0">
            <a:solidFill>
              <a:srgbClr val="000000"/>
            </a:solidFill>
            <a:prstDash val="solid"/>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3" name="TextBox 12"/>
          <p:cNvSpPr txBox="1"/>
          <p:nvPr/>
        </p:nvSpPr>
        <p:spPr>
          <a:xfrm>
            <a:off x="4191000" y="5594491"/>
            <a:ext cx="1371599" cy="459360"/>
          </a:xfrm>
          <a:prstGeom prst="rect">
            <a:avLst/>
          </a:prstGeom>
          <a:noFill/>
          <a:ln>
            <a:noFill/>
          </a:ln>
        </p:spPr>
        <p:txBody>
          <a:bodyPr vert="horz" lIns="90000" tIns="45000" rIns="90000" bIns="45000" compatLnSpc="0">
            <a:spAutoFit/>
          </a:bodyPr>
          <a:lstStyle/>
          <a:p>
            <a:pPr marL="0" marR="0" lvl="0" indent="0" rtl="0" hangingPunct="0">
              <a:lnSpc>
                <a:spcPct val="100000"/>
              </a:lnSpc>
              <a:spcBef>
                <a:spcPts val="0"/>
              </a:spcBef>
              <a:spcAft>
                <a:spcPts val="0"/>
              </a:spcAft>
              <a:buNone/>
              <a:tabLst/>
            </a:pPr>
            <a:r>
              <a:rPr lang="en-US" sz="2600" b="0" i="0" u="none" strike="noStrike" kern="1200">
                <a:ln>
                  <a:noFill/>
                </a:ln>
                <a:latin typeface="Liberation Sans" pitchFamily="18"/>
                <a:ea typeface="DejaVu Sans" pitchFamily="2"/>
                <a:cs typeface="Lohit Hindi" pitchFamily="2"/>
              </a:rPr>
              <a:t>argc</a:t>
            </a:r>
          </a:p>
        </p:txBody>
      </p:sp>
      <p:sp>
        <p:nvSpPr>
          <p:cNvPr id="14" name="TextBox 13"/>
          <p:cNvSpPr txBox="1"/>
          <p:nvPr/>
        </p:nvSpPr>
        <p:spPr>
          <a:xfrm>
            <a:off x="2940000" y="6172291"/>
            <a:ext cx="3657600" cy="459360"/>
          </a:xfrm>
          <a:prstGeom prst="rect">
            <a:avLst/>
          </a:prstGeom>
          <a:noFill/>
          <a:ln>
            <a:noFill/>
          </a:ln>
        </p:spPr>
        <p:txBody>
          <a:bodyPr vert="horz" lIns="90000" tIns="45000" rIns="90000" bIns="45000" compatLnSpc="0">
            <a:spAutoFit/>
          </a:bodyPr>
          <a:lstStyle/>
          <a:p>
            <a:pPr marL="0" marR="0" lvl="0" indent="0" rtl="0" hangingPunct="0">
              <a:lnSpc>
                <a:spcPct val="100000"/>
              </a:lnSpc>
              <a:spcBef>
                <a:spcPts val="0"/>
              </a:spcBef>
              <a:spcAft>
                <a:spcPts val="0"/>
              </a:spcAft>
              <a:buNone/>
              <a:tabLst/>
            </a:pPr>
            <a:r>
              <a:rPr lang="en-US" sz="2600" b="0" i="0" u="none" strike="noStrike" kern="1200">
                <a:ln>
                  <a:noFill/>
                </a:ln>
                <a:latin typeface="Liberation Sans" pitchFamily="18"/>
                <a:ea typeface="DejaVu Sans" pitchFamily="2"/>
                <a:cs typeface="Lohit Hindi" pitchFamily="2"/>
              </a:rPr>
              <a:t>            *argv[]</a:t>
            </a:r>
          </a:p>
        </p:txBody>
      </p:sp>
      <p:sp>
        <p:nvSpPr>
          <p:cNvPr id="16" name="Straight Connector 15"/>
          <p:cNvSpPr/>
          <p:nvPr/>
        </p:nvSpPr>
        <p:spPr>
          <a:xfrm>
            <a:off x="2362199" y="4655970"/>
            <a:ext cx="228601" cy="0"/>
          </a:xfrm>
          <a:prstGeom prst="line">
            <a:avLst/>
          </a:prstGeom>
          <a:noFill/>
          <a:ln w="0">
            <a:solidFill>
              <a:srgbClr val="000000"/>
            </a:solidFill>
            <a:prstDash val="solid"/>
            <a:tailEnd type="arrow"/>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7" name="TextBox 16"/>
          <p:cNvSpPr txBox="1"/>
          <p:nvPr/>
        </p:nvSpPr>
        <p:spPr>
          <a:xfrm>
            <a:off x="2590800" y="2167651"/>
            <a:ext cx="4114800" cy="459360"/>
          </a:xfrm>
          <a:prstGeom prst="rect">
            <a:avLst/>
          </a:prstGeom>
          <a:noFill/>
          <a:ln>
            <a:noFill/>
          </a:ln>
        </p:spPr>
        <p:txBody>
          <a:bodyPr vert="horz" lIns="90000" tIns="45000" rIns="90000" bIns="45000" compatLnSpc="0">
            <a:spAutoFit/>
          </a:bodyPr>
          <a:lstStyle/>
          <a:p>
            <a:pPr marL="0" marR="0" lvl="0" indent="0" algn="ctr" rtl="0" hangingPunct="0">
              <a:lnSpc>
                <a:spcPct val="100000"/>
              </a:lnSpc>
              <a:spcBef>
                <a:spcPts val="0"/>
              </a:spcBef>
              <a:spcAft>
                <a:spcPts val="0"/>
              </a:spcAft>
              <a:buNone/>
              <a:tabLst/>
            </a:pPr>
            <a:r>
              <a:rPr lang="en-US" sz="2600" b="0" i="0" u="none" strike="noStrike" kern="1200">
                <a:ln>
                  <a:noFill/>
                </a:ln>
                <a:latin typeface="Liberation Sans" pitchFamily="18"/>
                <a:ea typeface="DejaVu Sans" pitchFamily="2"/>
                <a:cs typeface="Lohit Hindi" pitchFamily="2"/>
              </a:rPr>
              <a:t>char buf[100]</a:t>
            </a:r>
          </a:p>
        </p:txBody>
      </p:sp>
      <p:sp>
        <p:nvSpPr>
          <p:cNvPr id="18" name="Freeform 17"/>
          <p:cNvSpPr/>
          <p:nvPr/>
        </p:nvSpPr>
        <p:spPr>
          <a:xfrm>
            <a:off x="6705600" y="1697851"/>
            <a:ext cx="228600" cy="2743199"/>
          </a:xfrm>
          <a:custGeom>
            <a:avLst>
              <a:gd name="f0" fmla="val 1800"/>
              <a:gd name="f1" fmla="val 10800"/>
            </a:avLst>
            <a:gdLst>
              <a:gd name="f2" fmla="val 10800000"/>
              <a:gd name="f3" fmla="val 5400000"/>
              <a:gd name="f4" fmla="val 180"/>
              <a:gd name="f5" fmla="val w"/>
              <a:gd name="f6" fmla="val h"/>
              <a:gd name="f7" fmla="val 0"/>
              <a:gd name="f8" fmla="val 21600"/>
              <a:gd name="f9" fmla="val -2147483647"/>
              <a:gd name="f10" fmla="val 2147483647"/>
              <a:gd name="f11" fmla="val 5400"/>
              <a:gd name="f12" fmla="val 10800"/>
              <a:gd name="f13" fmla="val 16200"/>
              <a:gd name="f14" fmla="+- 0 0 0"/>
              <a:gd name="f15" fmla="*/ f5 1 21600"/>
              <a:gd name="f16" fmla="*/ f6 1 21600"/>
              <a:gd name="f17" fmla="pin 0 f0 5400"/>
              <a:gd name="f18" fmla="pin 0 f1 21600"/>
              <a:gd name="f19" fmla="*/ f14 f2 1"/>
              <a:gd name="f20" fmla="*/ f17 1 2"/>
              <a:gd name="f21" fmla="val f17"/>
              <a:gd name="f22" fmla="val f18"/>
              <a:gd name="f23" fmla="+- 21600 0 f17"/>
              <a:gd name="f24" fmla="*/ f17 10000 1"/>
              <a:gd name="f25" fmla="*/ 10800 f15 1"/>
              <a:gd name="f26" fmla="*/ f17 f16 1"/>
              <a:gd name="f27" fmla="*/ f8 f15 1"/>
              <a:gd name="f28" fmla="*/ f18 f16 1"/>
              <a:gd name="f29" fmla="*/ 0 f15 1"/>
              <a:gd name="f30" fmla="*/ 7800 f15 1"/>
              <a:gd name="f31" fmla="*/ 0 f16 1"/>
              <a:gd name="f32" fmla="*/ f19 1 f4"/>
              <a:gd name="f33" fmla="*/ 21600 f16 1"/>
              <a:gd name="f34" fmla="*/ 21600 f15 1"/>
              <a:gd name="f35" fmla="*/ 10800 f16 1"/>
              <a:gd name="f36" fmla="+- f22 0 f17"/>
              <a:gd name="f37" fmla="+- f22 0 f20"/>
              <a:gd name="f38" fmla="+- f22 f20 0"/>
              <a:gd name="f39" fmla="+- f22 f17 0"/>
              <a:gd name="f40" fmla="+- 21600 0 f20"/>
              <a:gd name="f41" fmla="*/ f24 1 31953"/>
              <a:gd name="f42" fmla="+- f32 0 f3"/>
              <a:gd name="f43" fmla="+- 21600 0 f41"/>
              <a:gd name="f44" fmla="*/ f41 f16 1"/>
              <a:gd name="f45" fmla="*/ f43 f16 1"/>
            </a:gdLst>
            <a:ahLst>
              <a:ahXY gdRefY="f0" minY="f7" maxY="f11">
                <a:pos x="f25" y="f26"/>
              </a:ahXY>
              <a:ahXY gdRefY="f1" minY="f7" maxY="f8">
                <a:pos x="f27" y="f28"/>
              </a:ahXY>
            </a:ahLst>
            <a:cxnLst>
              <a:cxn ang="3cd4">
                <a:pos x="hc" y="t"/>
              </a:cxn>
              <a:cxn ang="0">
                <a:pos x="r" y="vc"/>
              </a:cxn>
              <a:cxn ang="cd4">
                <a:pos x="hc" y="b"/>
              </a:cxn>
              <a:cxn ang="cd2">
                <a:pos x="l" y="vc"/>
              </a:cxn>
              <a:cxn ang="f42">
                <a:pos x="f29" y="f31"/>
              </a:cxn>
              <a:cxn ang="f42">
                <a:pos x="f29" y="f33"/>
              </a:cxn>
              <a:cxn ang="f42">
                <a:pos x="f34" y="f35"/>
              </a:cxn>
            </a:cxnLst>
            <a:rect l="f29" t="f44" r="f30" b="f45"/>
            <a:pathLst>
              <a:path w="21600" h="21600">
                <a:moveTo>
                  <a:pt x="f7" y="f7"/>
                </a:moveTo>
                <a:cubicBezTo>
                  <a:pt x="f11" y="f7"/>
                  <a:pt x="f12" y="f20"/>
                  <a:pt x="f12" y="f21"/>
                </a:cubicBezTo>
                <a:lnTo>
                  <a:pt x="f12" y="f36"/>
                </a:lnTo>
                <a:cubicBezTo>
                  <a:pt x="f12" y="f37"/>
                  <a:pt x="f13" y="f22"/>
                  <a:pt x="f8" y="f22"/>
                </a:cubicBezTo>
                <a:cubicBezTo>
                  <a:pt x="f13" y="f22"/>
                  <a:pt x="f12" y="f38"/>
                  <a:pt x="f12" y="f39"/>
                </a:cubicBezTo>
                <a:lnTo>
                  <a:pt x="f12" y="f23"/>
                </a:lnTo>
                <a:cubicBezTo>
                  <a:pt x="f12" y="f40"/>
                  <a:pt x="f11" y="f8"/>
                  <a:pt x="f7" y="f8"/>
                </a:cubicBezTo>
              </a:path>
            </a:pathLst>
          </a:custGeom>
          <a:noFill/>
          <a:ln w="0">
            <a:solidFill>
              <a:srgbClr val="000000"/>
            </a:solidFill>
            <a:prstDash val="solid"/>
          </a:ln>
        </p:spPr>
        <p:txBody>
          <a:bodyPr vert="horz" lIns="90000" tIns="45000" rIns="90000" bIns="45000" anchor="ctr"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9" name="Freeform 18"/>
          <p:cNvSpPr/>
          <p:nvPr/>
        </p:nvSpPr>
        <p:spPr>
          <a:xfrm>
            <a:off x="6705600" y="4682251"/>
            <a:ext cx="228600" cy="457200"/>
          </a:xfrm>
          <a:custGeom>
            <a:avLst>
              <a:gd name="f0" fmla="val 1800"/>
              <a:gd name="f1" fmla="val 10800"/>
            </a:avLst>
            <a:gdLst>
              <a:gd name="f2" fmla="val 10800000"/>
              <a:gd name="f3" fmla="val 5400000"/>
              <a:gd name="f4" fmla="val 180"/>
              <a:gd name="f5" fmla="val w"/>
              <a:gd name="f6" fmla="val h"/>
              <a:gd name="f7" fmla="val 0"/>
              <a:gd name="f8" fmla="val 21600"/>
              <a:gd name="f9" fmla="val -2147483647"/>
              <a:gd name="f10" fmla="val 2147483647"/>
              <a:gd name="f11" fmla="val 5400"/>
              <a:gd name="f12" fmla="val 10800"/>
              <a:gd name="f13" fmla="val 16200"/>
              <a:gd name="f14" fmla="+- 0 0 0"/>
              <a:gd name="f15" fmla="*/ f5 1 21600"/>
              <a:gd name="f16" fmla="*/ f6 1 21600"/>
              <a:gd name="f17" fmla="pin 0 f0 5400"/>
              <a:gd name="f18" fmla="pin 0 f1 21600"/>
              <a:gd name="f19" fmla="*/ f14 f2 1"/>
              <a:gd name="f20" fmla="*/ f17 1 2"/>
              <a:gd name="f21" fmla="val f17"/>
              <a:gd name="f22" fmla="val f18"/>
              <a:gd name="f23" fmla="+- 21600 0 f17"/>
              <a:gd name="f24" fmla="*/ f17 10000 1"/>
              <a:gd name="f25" fmla="*/ 10800 f15 1"/>
              <a:gd name="f26" fmla="*/ f17 f16 1"/>
              <a:gd name="f27" fmla="*/ f8 f15 1"/>
              <a:gd name="f28" fmla="*/ f18 f16 1"/>
              <a:gd name="f29" fmla="*/ 0 f15 1"/>
              <a:gd name="f30" fmla="*/ 7800 f15 1"/>
              <a:gd name="f31" fmla="*/ 0 f16 1"/>
              <a:gd name="f32" fmla="*/ f19 1 f4"/>
              <a:gd name="f33" fmla="*/ 21600 f16 1"/>
              <a:gd name="f34" fmla="*/ 21600 f15 1"/>
              <a:gd name="f35" fmla="*/ 10800 f16 1"/>
              <a:gd name="f36" fmla="+- f22 0 f17"/>
              <a:gd name="f37" fmla="+- f22 0 f20"/>
              <a:gd name="f38" fmla="+- f22 f20 0"/>
              <a:gd name="f39" fmla="+- f22 f17 0"/>
              <a:gd name="f40" fmla="+- 21600 0 f20"/>
              <a:gd name="f41" fmla="*/ f24 1 31953"/>
              <a:gd name="f42" fmla="+- f32 0 f3"/>
              <a:gd name="f43" fmla="+- 21600 0 f41"/>
              <a:gd name="f44" fmla="*/ f41 f16 1"/>
              <a:gd name="f45" fmla="*/ f43 f16 1"/>
            </a:gdLst>
            <a:ahLst>
              <a:ahXY gdRefY="f0" minY="f7" maxY="f11">
                <a:pos x="f25" y="f26"/>
              </a:ahXY>
              <a:ahXY gdRefY="f1" minY="f7" maxY="f8">
                <a:pos x="f27" y="f28"/>
              </a:ahXY>
            </a:ahLst>
            <a:cxnLst>
              <a:cxn ang="3cd4">
                <a:pos x="hc" y="t"/>
              </a:cxn>
              <a:cxn ang="0">
                <a:pos x="r" y="vc"/>
              </a:cxn>
              <a:cxn ang="cd4">
                <a:pos x="hc" y="b"/>
              </a:cxn>
              <a:cxn ang="cd2">
                <a:pos x="l" y="vc"/>
              </a:cxn>
              <a:cxn ang="f42">
                <a:pos x="f29" y="f31"/>
              </a:cxn>
              <a:cxn ang="f42">
                <a:pos x="f29" y="f33"/>
              </a:cxn>
              <a:cxn ang="f42">
                <a:pos x="f34" y="f35"/>
              </a:cxn>
            </a:cxnLst>
            <a:rect l="f29" t="f44" r="f30" b="f45"/>
            <a:pathLst>
              <a:path w="21600" h="21600">
                <a:moveTo>
                  <a:pt x="f7" y="f7"/>
                </a:moveTo>
                <a:cubicBezTo>
                  <a:pt x="f11" y="f7"/>
                  <a:pt x="f12" y="f20"/>
                  <a:pt x="f12" y="f21"/>
                </a:cubicBezTo>
                <a:lnTo>
                  <a:pt x="f12" y="f36"/>
                </a:lnTo>
                <a:cubicBezTo>
                  <a:pt x="f12" y="f37"/>
                  <a:pt x="f13" y="f22"/>
                  <a:pt x="f8" y="f22"/>
                </a:cubicBezTo>
                <a:cubicBezTo>
                  <a:pt x="f13" y="f22"/>
                  <a:pt x="f12" y="f38"/>
                  <a:pt x="f12" y="f39"/>
                </a:cubicBezTo>
                <a:lnTo>
                  <a:pt x="f12" y="f23"/>
                </a:lnTo>
                <a:cubicBezTo>
                  <a:pt x="f12" y="f40"/>
                  <a:pt x="f11" y="f8"/>
                  <a:pt x="f7" y="f8"/>
                </a:cubicBezTo>
              </a:path>
            </a:pathLst>
          </a:custGeom>
          <a:noFill/>
          <a:ln w="0">
            <a:solidFill>
              <a:srgbClr val="000000"/>
            </a:solidFill>
            <a:prstDash val="solid"/>
          </a:ln>
        </p:spPr>
        <p:txBody>
          <a:bodyPr vert="horz" lIns="90000" tIns="45000" rIns="90000" bIns="45000" anchor="ctr"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0" name="Freeform 19"/>
          <p:cNvSpPr/>
          <p:nvPr/>
        </p:nvSpPr>
        <p:spPr>
          <a:xfrm>
            <a:off x="6705600" y="5139451"/>
            <a:ext cx="228600" cy="457200"/>
          </a:xfrm>
          <a:custGeom>
            <a:avLst>
              <a:gd name="f0" fmla="val 1800"/>
              <a:gd name="f1" fmla="val 10800"/>
            </a:avLst>
            <a:gdLst>
              <a:gd name="f2" fmla="val 10800000"/>
              <a:gd name="f3" fmla="val 5400000"/>
              <a:gd name="f4" fmla="val 180"/>
              <a:gd name="f5" fmla="val w"/>
              <a:gd name="f6" fmla="val h"/>
              <a:gd name="f7" fmla="val 0"/>
              <a:gd name="f8" fmla="val 21600"/>
              <a:gd name="f9" fmla="val -2147483647"/>
              <a:gd name="f10" fmla="val 2147483647"/>
              <a:gd name="f11" fmla="val 5400"/>
              <a:gd name="f12" fmla="val 10800"/>
              <a:gd name="f13" fmla="val 16200"/>
              <a:gd name="f14" fmla="+- 0 0 0"/>
              <a:gd name="f15" fmla="*/ f5 1 21600"/>
              <a:gd name="f16" fmla="*/ f6 1 21600"/>
              <a:gd name="f17" fmla="pin 0 f0 5400"/>
              <a:gd name="f18" fmla="pin 0 f1 21600"/>
              <a:gd name="f19" fmla="*/ f14 f2 1"/>
              <a:gd name="f20" fmla="*/ f17 1 2"/>
              <a:gd name="f21" fmla="val f17"/>
              <a:gd name="f22" fmla="val f18"/>
              <a:gd name="f23" fmla="+- 21600 0 f17"/>
              <a:gd name="f24" fmla="*/ f17 10000 1"/>
              <a:gd name="f25" fmla="*/ 10800 f15 1"/>
              <a:gd name="f26" fmla="*/ f17 f16 1"/>
              <a:gd name="f27" fmla="*/ f8 f15 1"/>
              <a:gd name="f28" fmla="*/ f18 f16 1"/>
              <a:gd name="f29" fmla="*/ 0 f15 1"/>
              <a:gd name="f30" fmla="*/ 7800 f15 1"/>
              <a:gd name="f31" fmla="*/ 0 f16 1"/>
              <a:gd name="f32" fmla="*/ f19 1 f4"/>
              <a:gd name="f33" fmla="*/ 21600 f16 1"/>
              <a:gd name="f34" fmla="*/ 21600 f15 1"/>
              <a:gd name="f35" fmla="*/ 10800 f16 1"/>
              <a:gd name="f36" fmla="+- f22 0 f17"/>
              <a:gd name="f37" fmla="+- f22 0 f20"/>
              <a:gd name="f38" fmla="+- f22 f20 0"/>
              <a:gd name="f39" fmla="+- f22 f17 0"/>
              <a:gd name="f40" fmla="+- 21600 0 f20"/>
              <a:gd name="f41" fmla="*/ f24 1 31953"/>
              <a:gd name="f42" fmla="+- f32 0 f3"/>
              <a:gd name="f43" fmla="+- 21600 0 f41"/>
              <a:gd name="f44" fmla="*/ f41 f16 1"/>
              <a:gd name="f45" fmla="*/ f43 f16 1"/>
            </a:gdLst>
            <a:ahLst>
              <a:ahXY gdRefY="f0" minY="f7" maxY="f11">
                <a:pos x="f25" y="f26"/>
              </a:ahXY>
              <a:ahXY gdRefY="f1" minY="f7" maxY="f8">
                <a:pos x="f27" y="f28"/>
              </a:ahXY>
            </a:ahLst>
            <a:cxnLst>
              <a:cxn ang="3cd4">
                <a:pos x="hc" y="t"/>
              </a:cxn>
              <a:cxn ang="0">
                <a:pos x="r" y="vc"/>
              </a:cxn>
              <a:cxn ang="cd4">
                <a:pos x="hc" y="b"/>
              </a:cxn>
              <a:cxn ang="cd2">
                <a:pos x="l" y="vc"/>
              </a:cxn>
              <a:cxn ang="f42">
                <a:pos x="f29" y="f31"/>
              </a:cxn>
              <a:cxn ang="f42">
                <a:pos x="f29" y="f33"/>
              </a:cxn>
              <a:cxn ang="f42">
                <a:pos x="f34" y="f35"/>
              </a:cxn>
            </a:cxnLst>
            <a:rect l="f29" t="f44" r="f30" b="f45"/>
            <a:pathLst>
              <a:path w="21600" h="21600">
                <a:moveTo>
                  <a:pt x="f7" y="f7"/>
                </a:moveTo>
                <a:cubicBezTo>
                  <a:pt x="f11" y="f7"/>
                  <a:pt x="f12" y="f20"/>
                  <a:pt x="f12" y="f21"/>
                </a:cubicBezTo>
                <a:lnTo>
                  <a:pt x="f12" y="f36"/>
                </a:lnTo>
                <a:cubicBezTo>
                  <a:pt x="f12" y="f37"/>
                  <a:pt x="f13" y="f22"/>
                  <a:pt x="f8" y="f22"/>
                </a:cubicBezTo>
                <a:cubicBezTo>
                  <a:pt x="f13" y="f22"/>
                  <a:pt x="f12" y="f38"/>
                  <a:pt x="f12" y="f39"/>
                </a:cubicBezTo>
                <a:lnTo>
                  <a:pt x="f12" y="f23"/>
                </a:lnTo>
                <a:cubicBezTo>
                  <a:pt x="f12" y="f40"/>
                  <a:pt x="f11" y="f8"/>
                  <a:pt x="f7" y="f8"/>
                </a:cubicBezTo>
              </a:path>
            </a:pathLst>
          </a:custGeom>
          <a:noFill/>
          <a:ln w="0">
            <a:solidFill>
              <a:srgbClr val="000000"/>
            </a:solidFill>
            <a:prstDash val="solid"/>
          </a:ln>
        </p:spPr>
        <p:txBody>
          <a:bodyPr vert="horz" lIns="90000" tIns="45000" rIns="90000" bIns="45000" anchor="ctr"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2" name="TextBox 21"/>
          <p:cNvSpPr txBox="1"/>
          <p:nvPr/>
        </p:nvSpPr>
        <p:spPr>
          <a:xfrm>
            <a:off x="6934200" y="4682251"/>
            <a:ext cx="1600200" cy="430200"/>
          </a:xfrm>
          <a:prstGeom prst="rect">
            <a:avLst/>
          </a:prstGeom>
          <a:noFill/>
          <a:ln>
            <a:noFill/>
          </a:ln>
        </p:spPr>
        <p:txBody>
          <a:bodyPr vert="horz" lIns="90000" tIns="45000" rIns="90000" bIns="45000" compatLnSpc="0">
            <a:spAutoFit/>
          </a:bodyPr>
          <a:lstStyle/>
          <a:p>
            <a:pPr marL="0" marR="0" lvl="0" indent="0" rtl="0" hangingPunct="0">
              <a:lnSpc>
                <a:spcPct val="100000"/>
              </a:lnSpc>
              <a:spcBef>
                <a:spcPts val="0"/>
              </a:spcBef>
              <a:spcAft>
                <a:spcPts val="0"/>
              </a:spcAft>
              <a:buNone/>
              <a:tabLst/>
              <a:defRPr>
                <a:solidFill>
                  <a:srgbClr val="FFFFFF"/>
                </a:solidFill>
              </a:defRPr>
            </a:pPr>
            <a:r>
              <a:rPr lang="en-US" sz="2400" b="0" i="0" u="none" strike="noStrike" kern="1200" dirty="0">
                <a:ln>
                  <a:noFill/>
                </a:ln>
                <a:solidFill>
                  <a:srgbClr val="FFFFFF"/>
                </a:solidFill>
                <a:latin typeface="Liberation Sans" pitchFamily="18"/>
                <a:ea typeface="DejaVu Sans" pitchFamily="2"/>
                <a:cs typeface="Lohit Hindi" pitchFamily="2"/>
              </a:rPr>
              <a:t>4 bytes</a:t>
            </a:r>
          </a:p>
        </p:txBody>
      </p:sp>
      <p:sp>
        <p:nvSpPr>
          <p:cNvPr id="25" name="TextBox 24"/>
          <p:cNvSpPr txBox="1"/>
          <p:nvPr/>
        </p:nvSpPr>
        <p:spPr>
          <a:xfrm>
            <a:off x="1638300" y="1328519"/>
            <a:ext cx="838199" cy="369332"/>
          </a:xfrm>
          <a:prstGeom prst="rect">
            <a:avLst/>
          </a:prstGeom>
          <a:noFill/>
        </p:spPr>
        <p:txBody>
          <a:bodyPr wrap="square" rtlCol="0">
            <a:spAutoFit/>
          </a:bodyPr>
          <a:lstStyle/>
          <a:p>
            <a:r>
              <a:rPr lang="en-US" dirty="0" smtClean="0"/>
              <a:t>ESP</a:t>
            </a:r>
            <a:endParaRPr lang="en-US" dirty="0"/>
          </a:p>
        </p:txBody>
      </p:sp>
      <p:sp>
        <p:nvSpPr>
          <p:cNvPr id="26" name="TextBox 25"/>
          <p:cNvSpPr txBox="1"/>
          <p:nvPr/>
        </p:nvSpPr>
        <p:spPr>
          <a:xfrm>
            <a:off x="1741507" y="4502124"/>
            <a:ext cx="838199" cy="369332"/>
          </a:xfrm>
          <a:prstGeom prst="rect">
            <a:avLst/>
          </a:prstGeom>
          <a:noFill/>
        </p:spPr>
        <p:txBody>
          <a:bodyPr wrap="square" rtlCol="0">
            <a:spAutoFit/>
          </a:bodyPr>
          <a:lstStyle/>
          <a:p>
            <a:r>
              <a:rPr lang="en-US" dirty="0" smtClean="0"/>
              <a:t>EBP</a:t>
            </a:r>
            <a:endParaRPr lang="en-US" dirty="0"/>
          </a:p>
        </p:txBody>
      </p:sp>
      <p:sp>
        <p:nvSpPr>
          <p:cNvPr id="27" name="TextBox 26"/>
          <p:cNvSpPr txBox="1"/>
          <p:nvPr/>
        </p:nvSpPr>
        <p:spPr>
          <a:xfrm>
            <a:off x="6943363" y="2897385"/>
            <a:ext cx="838199" cy="923330"/>
          </a:xfrm>
          <a:prstGeom prst="rect">
            <a:avLst/>
          </a:prstGeom>
          <a:noFill/>
        </p:spPr>
        <p:txBody>
          <a:bodyPr wrap="square" rtlCol="0">
            <a:spAutoFit/>
          </a:bodyPr>
          <a:lstStyle/>
          <a:p>
            <a:r>
              <a:rPr lang="en-US" dirty="0" smtClean="0"/>
              <a:t>100 byte buffer</a:t>
            </a:r>
            <a:endParaRPr lang="en-US" dirty="0"/>
          </a:p>
        </p:txBody>
      </p:sp>
      <p:sp>
        <p:nvSpPr>
          <p:cNvPr id="29" name="TextBox 28"/>
          <p:cNvSpPr txBox="1"/>
          <p:nvPr/>
        </p:nvSpPr>
        <p:spPr>
          <a:xfrm>
            <a:off x="6963618" y="4697724"/>
            <a:ext cx="1189782" cy="369332"/>
          </a:xfrm>
          <a:prstGeom prst="rect">
            <a:avLst/>
          </a:prstGeom>
          <a:noFill/>
        </p:spPr>
        <p:txBody>
          <a:bodyPr wrap="square" rtlCol="0">
            <a:spAutoFit/>
          </a:bodyPr>
          <a:lstStyle/>
          <a:p>
            <a:r>
              <a:rPr lang="en-US" dirty="0" smtClean="0"/>
              <a:t>4 bytes</a:t>
            </a:r>
            <a:endParaRPr lang="en-US" dirty="0"/>
          </a:p>
        </p:txBody>
      </p:sp>
      <p:sp>
        <p:nvSpPr>
          <p:cNvPr id="31" name="TextBox 30"/>
          <p:cNvSpPr txBox="1"/>
          <p:nvPr/>
        </p:nvSpPr>
        <p:spPr>
          <a:xfrm>
            <a:off x="6989661" y="5221053"/>
            <a:ext cx="1189782" cy="369332"/>
          </a:xfrm>
          <a:prstGeom prst="rect">
            <a:avLst/>
          </a:prstGeom>
          <a:noFill/>
        </p:spPr>
        <p:txBody>
          <a:bodyPr wrap="square" rtlCol="0">
            <a:spAutoFit/>
          </a:bodyPr>
          <a:lstStyle/>
          <a:p>
            <a:r>
              <a:rPr lang="en-US" dirty="0" smtClean="0"/>
              <a:t>4 bytes</a:t>
            </a:r>
            <a:endParaRPr lang="en-US" dirty="0"/>
          </a:p>
        </p:txBody>
      </p:sp>
    </p:spTree>
    <p:extLst>
      <p:ext uri="{BB962C8B-B14F-4D97-AF65-F5344CB8AC3E}">
        <p14:creationId xmlns:p14="http://schemas.microsoft.com/office/powerpoint/2010/main" val="1538036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Overflow</a:t>
            </a:r>
            <a:endParaRPr lang="en-US" dirty="0"/>
          </a:p>
        </p:txBody>
      </p:sp>
      <p:sp>
        <p:nvSpPr>
          <p:cNvPr id="3" name="Content Placeholder 2"/>
          <p:cNvSpPr>
            <a:spLocks noGrp="1"/>
          </p:cNvSpPr>
          <p:nvPr>
            <p:ph idx="1"/>
          </p:nvPr>
        </p:nvSpPr>
        <p:spPr/>
        <p:txBody>
          <a:bodyPr/>
          <a:lstStyle/>
          <a:p>
            <a:r>
              <a:rPr lang="en-US" dirty="0" smtClean="0"/>
              <a:t>Assume user passes input to </a:t>
            </a:r>
            <a:r>
              <a:rPr lang="en-US" dirty="0" err="1" smtClean="0"/>
              <a:t>buf</a:t>
            </a:r>
            <a:r>
              <a:rPr lang="en-US" dirty="0" smtClean="0"/>
              <a:t> as an argument</a:t>
            </a:r>
          </a:p>
          <a:p>
            <a:r>
              <a:rPr lang="en-US" dirty="0" smtClean="0"/>
              <a:t>Example input:</a:t>
            </a:r>
          </a:p>
          <a:p>
            <a:pPr lvl="0"/>
            <a:r>
              <a:rPr lang="en-US" dirty="0">
                <a:latin typeface="Liberation Sans" pitchFamily="18"/>
                <a:ea typeface="DejaVu Sans" pitchFamily="2"/>
                <a:cs typeface="Lohit Hindi" pitchFamily="2"/>
              </a:rPr>
              <a:t>$ ./program $(python -c 'print "A" * 108 ')</a:t>
            </a:r>
          </a:p>
          <a:p>
            <a:endParaRPr lang="en-US" dirty="0"/>
          </a:p>
        </p:txBody>
      </p:sp>
    </p:spTree>
    <p:extLst>
      <p:ext uri="{BB962C8B-B14F-4D97-AF65-F5344CB8AC3E}">
        <p14:creationId xmlns:p14="http://schemas.microsoft.com/office/powerpoint/2010/main" val="1291416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Me</a:t>
            </a:r>
            <a:endParaRPr lang="en-US" dirty="0"/>
          </a:p>
        </p:txBody>
      </p:sp>
      <p:sp>
        <p:nvSpPr>
          <p:cNvPr id="3" name="Content Placeholder 2"/>
          <p:cNvSpPr>
            <a:spLocks noGrp="1"/>
          </p:cNvSpPr>
          <p:nvPr>
            <p:ph idx="1"/>
          </p:nvPr>
        </p:nvSpPr>
        <p:spPr/>
        <p:txBody>
          <a:bodyPr/>
          <a:lstStyle/>
          <a:p>
            <a:r>
              <a:rPr lang="en-US" dirty="0" smtClean="0"/>
              <a:t>Information Security Engineer and Director of Customer Support at HAWK Network Defense, Inc</a:t>
            </a:r>
            <a:r>
              <a:rPr lang="en-US" dirty="0" smtClean="0"/>
              <a:t>.</a:t>
            </a:r>
          </a:p>
          <a:p>
            <a:r>
              <a:rPr lang="en-US" dirty="0" smtClean="0"/>
              <a:t>Student at UTD</a:t>
            </a:r>
            <a:endParaRPr lang="en-US" dirty="0" smtClean="0"/>
          </a:p>
          <a:p>
            <a:r>
              <a:rPr lang="en-US" dirty="0" smtClean="0"/>
              <a:t>Active </a:t>
            </a:r>
            <a:r>
              <a:rPr lang="en-US" dirty="0" smtClean="0"/>
              <a:t>in local security community</a:t>
            </a:r>
          </a:p>
          <a:p>
            <a:pPr lvl="1"/>
            <a:r>
              <a:rPr lang="en-US" dirty="0" smtClean="0"/>
              <a:t>2600</a:t>
            </a:r>
          </a:p>
          <a:p>
            <a:pPr lvl="1"/>
            <a:r>
              <a:rPr lang="en-US" dirty="0" smtClean="0"/>
              <a:t>UTDCSG</a:t>
            </a:r>
          </a:p>
          <a:p>
            <a:pPr lvl="1"/>
            <a:r>
              <a:rPr lang="en-US" dirty="0" smtClean="0"/>
              <a:t>DC214</a:t>
            </a:r>
            <a:endParaRPr lang="en-US" dirty="0" smtClean="0"/>
          </a:p>
          <a:p>
            <a:r>
              <a:rPr lang="en-US" dirty="0" smtClean="0"/>
              <a:t>Experience </a:t>
            </a:r>
            <a:r>
              <a:rPr lang="en-US" dirty="0" smtClean="0"/>
              <a:t>with penetration testing, </a:t>
            </a:r>
            <a:r>
              <a:rPr lang="en-US" dirty="0" smtClean="0"/>
              <a:t>big data </a:t>
            </a:r>
            <a:r>
              <a:rPr lang="en-US" smtClean="0"/>
              <a:t>security, </a:t>
            </a:r>
            <a:r>
              <a:rPr lang="en-US" smtClean="0"/>
              <a:t>security </a:t>
            </a:r>
            <a:r>
              <a:rPr lang="en-US" dirty="0" smtClean="0"/>
              <a:t>software development, reverse engineering, exploit development, web </a:t>
            </a:r>
            <a:r>
              <a:rPr lang="en-US" dirty="0" smtClean="0"/>
              <a:t>application exploitation and development</a:t>
            </a:r>
            <a:endParaRPr lang="en-US" dirty="0" smtClean="0"/>
          </a:p>
        </p:txBody>
      </p:sp>
    </p:spTree>
    <p:extLst>
      <p:ext uri="{BB962C8B-B14F-4D97-AF65-F5344CB8AC3E}">
        <p14:creationId xmlns:p14="http://schemas.microsoft.com/office/powerpoint/2010/main" val="14232078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Overflow</a:t>
            </a:r>
            <a:endParaRPr lang="en-US" dirty="0"/>
          </a:p>
        </p:txBody>
      </p:sp>
      <p:sp>
        <p:nvSpPr>
          <p:cNvPr id="4" name="Freeform 3"/>
          <p:cNvSpPr/>
          <p:nvPr/>
        </p:nvSpPr>
        <p:spPr>
          <a:xfrm>
            <a:off x="2628900" y="5596651"/>
            <a:ext cx="41148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6633"/>
          </a:solidFill>
          <a:ln w="0">
            <a:solidFill>
              <a:srgbClr val="000000"/>
            </a:solidFill>
            <a:prstDash val="solid"/>
          </a:ln>
        </p:spPr>
        <p:txBody>
          <a:bodyPr vert="horz"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 name="Freeform 4"/>
          <p:cNvSpPr/>
          <p:nvPr/>
        </p:nvSpPr>
        <p:spPr>
          <a:xfrm>
            <a:off x="2628900" y="5139451"/>
            <a:ext cx="41148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6633"/>
          </a:solidFill>
          <a:ln w="0">
            <a:solidFill>
              <a:srgbClr val="000000"/>
            </a:solidFill>
            <a:prstDash val="solid"/>
          </a:ln>
        </p:spPr>
        <p:txBody>
          <a:bodyPr vert="horz"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 name="Freeform 5"/>
          <p:cNvSpPr/>
          <p:nvPr/>
        </p:nvSpPr>
        <p:spPr>
          <a:xfrm>
            <a:off x="2628900" y="4682251"/>
            <a:ext cx="41148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9966"/>
          </a:solidFill>
          <a:ln w="0">
            <a:solidFill>
              <a:srgbClr val="000000"/>
            </a:solidFill>
            <a:prstDash val="solid"/>
          </a:ln>
        </p:spPr>
        <p:txBody>
          <a:bodyPr vert="horz"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 name="Freeform 6"/>
          <p:cNvSpPr/>
          <p:nvPr/>
        </p:nvSpPr>
        <p:spPr>
          <a:xfrm>
            <a:off x="2628900" y="1481851"/>
            <a:ext cx="4114800" cy="3200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99"/>
          </a:solidFill>
          <a:ln w="0">
            <a:solidFill>
              <a:srgbClr val="000000"/>
            </a:solidFill>
            <a:prstDash val="solid"/>
          </a:ln>
        </p:spPr>
        <p:txBody>
          <a:bodyPr vert="horz"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Liberation Sans" pitchFamily="18"/>
              <a:ea typeface="DejaVu Sans" pitchFamily="2"/>
              <a:cs typeface="Lohit Hindi" pitchFamily="2"/>
            </a:endParaRPr>
          </a:p>
        </p:txBody>
      </p:sp>
      <p:sp>
        <p:nvSpPr>
          <p:cNvPr id="8" name="TextBox 7"/>
          <p:cNvSpPr txBox="1"/>
          <p:nvPr/>
        </p:nvSpPr>
        <p:spPr>
          <a:xfrm>
            <a:off x="4229100" y="4655970"/>
            <a:ext cx="1828800" cy="415080"/>
          </a:xfrm>
          <a:prstGeom prst="rect">
            <a:avLst/>
          </a:prstGeom>
          <a:noFill/>
          <a:ln>
            <a:noFill/>
          </a:ln>
        </p:spPr>
        <p:txBody>
          <a:bodyPr vert="horz" lIns="90000" tIns="45000" rIns="90000" bIns="45000" compatLnSpc="0">
            <a:spAutoFit/>
          </a:bodyPr>
          <a:lstStyle/>
          <a:p>
            <a:pPr marL="0" marR="0" lvl="0" indent="0" rtl="0" hangingPunct="0">
              <a:lnSpc>
                <a:spcPct val="100000"/>
              </a:lnSpc>
              <a:spcBef>
                <a:spcPts val="0"/>
              </a:spcBef>
              <a:spcAft>
                <a:spcPts val="0"/>
              </a:spcAft>
              <a:buNone/>
              <a:tabLst/>
            </a:pPr>
            <a:r>
              <a:rPr lang="en-US" sz="2200" b="0" i="0" u="none" strike="noStrike" kern="1200">
                <a:ln>
                  <a:noFill/>
                </a:ln>
                <a:latin typeface="Arial Black" pitchFamily="18"/>
                <a:ea typeface="DejaVu Sans" pitchFamily="2"/>
                <a:cs typeface="Lohit Hindi" pitchFamily="2"/>
              </a:rPr>
              <a:t>EBP</a:t>
            </a:r>
          </a:p>
        </p:txBody>
      </p:sp>
      <p:sp>
        <p:nvSpPr>
          <p:cNvPr id="9" name="TextBox 8"/>
          <p:cNvSpPr txBox="1"/>
          <p:nvPr/>
        </p:nvSpPr>
        <p:spPr>
          <a:xfrm>
            <a:off x="4229100" y="5113171"/>
            <a:ext cx="1828800" cy="415080"/>
          </a:xfrm>
          <a:prstGeom prst="rect">
            <a:avLst/>
          </a:prstGeom>
          <a:noFill/>
          <a:ln>
            <a:noFill/>
          </a:ln>
        </p:spPr>
        <p:txBody>
          <a:bodyPr vert="horz" lIns="90000" tIns="45000" rIns="90000" bIns="45000" compatLnSpc="0">
            <a:spAutoFit/>
          </a:bodyPr>
          <a:lstStyle/>
          <a:p>
            <a:pPr marL="0" marR="0" lvl="0" indent="0" rtl="0" hangingPunct="0">
              <a:lnSpc>
                <a:spcPct val="100000"/>
              </a:lnSpc>
              <a:spcBef>
                <a:spcPts val="0"/>
              </a:spcBef>
              <a:spcAft>
                <a:spcPts val="0"/>
              </a:spcAft>
              <a:buNone/>
              <a:tabLst/>
            </a:pPr>
            <a:r>
              <a:rPr lang="en-US" sz="2200" b="0" i="0" u="none" strike="noStrike" kern="1200">
                <a:ln>
                  <a:noFill/>
                </a:ln>
                <a:latin typeface="Arial Black" pitchFamily="18"/>
                <a:ea typeface="DejaVu Sans" pitchFamily="2"/>
                <a:cs typeface="Lohit Hindi" pitchFamily="2"/>
              </a:rPr>
              <a:t>RET</a:t>
            </a:r>
          </a:p>
        </p:txBody>
      </p:sp>
      <p:sp>
        <p:nvSpPr>
          <p:cNvPr id="10" name="Straight Connector 9"/>
          <p:cNvSpPr/>
          <p:nvPr/>
        </p:nvSpPr>
        <p:spPr>
          <a:xfrm>
            <a:off x="2400299" y="1481851"/>
            <a:ext cx="228601" cy="0"/>
          </a:xfrm>
          <a:prstGeom prst="line">
            <a:avLst/>
          </a:prstGeom>
          <a:noFill/>
          <a:ln w="0">
            <a:solidFill>
              <a:srgbClr val="000000"/>
            </a:solidFill>
            <a:prstDash val="solid"/>
            <a:tailEnd type="arrow"/>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1" name="Straight Connector 10"/>
          <p:cNvSpPr/>
          <p:nvPr/>
        </p:nvSpPr>
        <p:spPr>
          <a:xfrm>
            <a:off x="2628900" y="6053851"/>
            <a:ext cx="228600" cy="0"/>
          </a:xfrm>
          <a:prstGeom prst="line">
            <a:avLst/>
          </a:prstGeom>
          <a:noFill/>
          <a:ln w="0">
            <a:solidFill>
              <a:srgbClr val="000000"/>
            </a:solidFill>
            <a:prstDash val="solid"/>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2" name="Straight Connector 11"/>
          <p:cNvSpPr/>
          <p:nvPr/>
        </p:nvSpPr>
        <p:spPr>
          <a:xfrm flipH="1">
            <a:off x="6515100" y="6053851"/>
            <a:ext cx="228600" cy="0"/>
          </a:xfrm>
          <a:prstGeom prst="line">
            <a:avLst/>
          </a:prstGeom>
          <a:noFill/>
          <a:ln w="0">
            <a:solidFill>
              <a:srgbClr val="000000"/>
            </a:solidFill>
            <a:prstDash val="solid"/>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3" name="TextBox 12"/>
          <p:cNvSpPr txBox="1"/>
          <p:nvPr/>
        </p:nvSpPr>
        <p:spPr>
          <a:xfrm>
            <a:off x="4229100" y="5594491"/>
            <a:ext cx="1371599" cy="459360"/>
          </a:xfrm>
          <a:prstGeom prst="rect">
            <a:avLst/>
          </a:prstGeom>
          <a:noFill/>
          <a:ln>
            <a:noFill/>
          </a:ln>
        </p:spPr>
        <p:txBody>
          <a:bodyPr vert="horz" lIns="90000" tIns="45000" rIns="90000" bIns="45000" compatLnSpc="0">
            <a:spAutoFit/>
          </a:bodyPr>
          <a:lstStyle/>
          <a:p>
            <a:pPr marL="0" marR="0" lvl="0" indent="0" rtl="0" hangingPunct="0">
              <a:lnSpc>
                <a:spcPct val="100000"/>
              </a:lnSpc>
              <a:spcBef>
                <a:spcPts val="0"/>
              </a:spcBef>
              <a:spcAft>
                <a:spcPts val="0"/>
              </a:spcAft>
              <a:buNone/>
              <a:tabLst/>
            </a:pPr>
            <a:r>
              <a:rPr lang="en-US" sz="2600" b="0" i="0" u="none" strike="noStrike" kern="1200">
                <a:ln>
                  <a:noFill/>
                </a:ln>
                <a:latin typeface="Liberation Sans" pitchFamily="18"/>
                <a:ea typeface="DejaVu Sans" pitchFamily="2"/>
                <a:cs typeface="Lohit Hindi" pitchFamily="2"/>
              </a:rPr>
              <a:t>argc</a:t>
            </a:r>
          </a:p>
        </p:txBody>
      </p:sp>
      <p:sp>
        <p:nvSpPr>
          <p:cNvPr id="14" name="TextBox 13"/>
          <p:cNvSpPr txBox="1"/>
          <p:nvPr/>
        </p:nvSpPr>
        <p:spPr>
          <a:xfrm>
            <a:off x="2978100" y="6172291"/>
            <a:ext cx="3657600" cy="459360"/>
          </a:xfrm>
          <a:prstGeom prst="rect">
            <a:avLst/>
          </a:prstGeom>
          <a:noFill/>
          <a:ln>
            <a:noFill/>
          </a:ln>
        </p:spPr>
        <p:txBody>
          <a:bodyPr vert="horz" lIns="90000" tIns="45000" rIns="90000" bIns="45000" compatLnSpc="0">
            <a:spAutoFit/>
          </a:bodyPr>
          <a:lstStyle/>
          <a:p>
            <a:pPr marL="0" marR="0" lvl="0" indent="0" rtl="0" hangingPunct="0">
              <a:lnSpc>
                <a:spcPct val="100000"/>
              </a:lnSpc>
              <a:spcBef>
                <a:spcPts val="0"/>
              </a:spcBef>
              <a:spcAft>
                <a:spcPts val="0"/>
              </a:spcAft>
              <a:buNone/>
              <a:tabLst/>
            </a:pPr>
            <a:r>
              <a:rPr lang="en-US" sz="2600" b="0" i="0" u="none" strike="noStrike" kern="1200">
                <a:ln>
                  <a:noFill/>
                </a:ln>
                <a:latin typeface="Liberation Sans" pitchFamily="18"/>
                <a:ea typeface="DejaVu Sans" pitchFamily="2"/>
                <a:cs typeface="Lohit Hindi" pitchFamily="2"/>
              </a:rPr>
              <a:t>            *argv[]</a:t>
            </a:r>
          </a:p>
        </p:txBody>
      </p:sp>
      <p:sp>
        <p:nvSpPr>
          <p:cNvPr id="16" name="Straight Connector 15"/>
          <p:cNvSpPr/>
          <p:nvPr/>
        </p:nvSpPr>
        <p:spPr>
          <a:xfrm>
            <a:off x="2400299" y="4655970"/>
            <a:ext cx="228601" cy="0"/>
          </a:xfrm>
          <a:prstGeom prst="line">
            <a:avLst/>
          </a:prstGeom>
          <a:noFill/>
          <a:ln w="0">
            <a:solidFill>
              <a:srgbClr val="000000"/>
            </a:solidFill>
            <a:prstDash val="solid"/>
            <a:tailEnd type="arrow"/>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7" name="TextBox 16"/>
          <p:cNvSpPr txBox="1"/>
          <p:nvPr/>
        </p:nvSpPr>
        <p:spPr>
          <a:xfrm>
            <a:off x="2628900" y="2167651"/>
            <a:ext cx="4114800" cy="459360"/>
          </a:xfrm>
          <a:prstGeom prst="rect">
            <a:avLst/>
          </a:prstGeom>
          <a:noFill/>
          <a:ln>
            <a:noFill/>
          </a:ln>
        </p:spPr>
        <p:txBody>
          <a:bodyPr vert="horz" lIns="90000" tIns="45000" rIns="90000" bIns="45000" compatLnSpc="0">
            <a:spAutoFit/>
          </a:bodyPr>
          <a:lstStyle/>
          <a:p>
            <a:pPr marL="0" marR="0" lvl="0" indent="0" algn="ctr" rtl="0" hangingPunct="0">
              <a:lnSpc>
                <a:spcPct val="100000"/>
              </a:lnSpc>
              <a:spcBef>
                <a:spcPts val="0"/>
              </a:spcBef>
              <a:spcAft>
                <a:spcPts val="0"/>
              </a:spcAft>
              <a:buNone/>
              <a:tabLst/>
            </a:pPr>
            <a:r>
              <a:rPr lang="en-US" sz="2600" b="0" i="0" u="none" strike="noStrike" kern="1200">
                <a:ln>
                  <a:noFill/>
                </a:ln>
                <a:latin typeface="Liberation Sans" pitchFamily="18"/>
                <a:ea typeface="DejaVu Sans" pitchFamily="2"/>
                <a:cs typeface="Lohit Hindi" pitchFamily="2"/>
              </a:rPr>
              <a:t>char buf[100]</a:t>
            </a:r>
          </a:p>
        </p:txBody>
      </p:sp>
      <p:sp>
        <p:nvSpPr>
          <p:cNvPr id="18" name="Freeform 17"/>
          <p:cNvSpPr/>
          <p:nvPr/>
        </p:nvSpPr>
        <p:spPr>
          <a:xfrm>
            <a:off x="6743700" y="1697851"/>
            <a:ext cx="228600" cy="2743199"/>
          </a:xfrm>
          <a:custGeom>
            <a:avLst>
              <a:gd name="f0" fmla="val 1800"/>
              <a:gd name="f1" fmla="val 10800"/>
            </a:avLst>
            <a:gdLst>
              <a:gd name="f2" fmla="val 10800000"/>
              <a:gd name="f3" fmla="val 5400000"/>
              <a:gd name="f4" fmla="val 180"/>
              <a:gd name="f5" fmla="val w"/>
              <a:gd name="f6" fmla="val h"/>
              <a:gd name="f7" fmla="val 0"/>
              <a:gd name="f8" fmla="val 21600"/>
              <a:gd name="f9" fmla="val -2147483647"/>
              <a:gd name="f10" fmla="val 2147483647"/>
              <a:gd name="f11" fmla="val 5400"/>
              <a:gd name="f12" fmla="val 10800"/>
              <a:gd name="f13" fmla="val 16200"/>
              <a:gd name="f14" fmla="+- 0 0 0"/>
              <a:gd name="f15" fmla="*/ f5 1 21600"/>
              <a:gd name="f16" fmla="*/ f6 1 21600"/>
              <a:gd name="f17" fmla="pin 0 f0 5400"/>
              <a:gd name="f18" fmla="pin 0 f1 21600"/>
              <a:gd name="f19" fmla="*/ f14 f2 1"/>
              <a:gd name="f20" fmla="*/ f17 1 2"/>
              <a:gd name="f21" fmla="val f17"/>
              <a:gd name="f22" fmla="val f18"/>
              <a:gd name="f23" fmla="+- 21600 0 f17"/>
              <a:gd name="f24" fmla="*/ f17 10000 1"/>
              <a:gd name="f25" fmla="*/ 10800 f15 1"/>
              <a:gd name="f26" fmla="*/ f17 f16 1"/>
              <a:gd name="f27" fmla="*/ f8 f15 1"/>
              <a:gd name="f28" fmla="*/ f18 f16 1"/>
              <a:gd name="f29" fmla="*/ 0 f15 1"/>
              <a:gd name="f30" fmla="*/ 7800 f15 1"/>
              <a:gd name="f31" fmla="*/ 0 f16 1"/>
              <a:gd name="f32" fmla="*/ f19 1 f4"/>
              <a:gd name="f33" fmla="*/ 21600 f16 1"/>
              <a:gd name="f34" fmla="*/ 21600 f15 1"/>
              <a:gd name="f35" fmla="*/ 10800 f16 1"/>
              <a:gd name="f36" fmla="+- f22 0 f17"/>
              <a:gd name="f37" fmla="+- f22 0 f20"/>
              <a:gd name="f38" fmla="+- f22 f20 0"/>
              <a:gd name="f39" fmla="+- f22 f17 0"/>
              <a:gd name="f40" fmla="+- 21600 0 f20"/>
              <a:gd name="f41" fmla="*/ f24 1 31953"/>
              <a:gd name="f42" fmla="+- f32 0 f3"/>
              <a:gd name="f43" fmla="+- 21600 0 f41"/>
              <a:gd name="f44" fmla="*/ f41 f16 1"/>
              <a:gd name="f45" fmla="*/ f43 f16 1"/>
            </a:gdLst>
            <a:ahLst>
              <a:ahXY gdRefY="f0" minY="f7" maxY="f11">
                <a:pos x="f25" y="f26"/>
              </a:ahXY>
              <a:ahXY gdRefY="f1" minY="f7" maxY="f8">
                <a:pos x="f27" y="f28"/>
              </a:ahXY>
            </a:ahLst>
            <a:cxnLst>
              <a:cxn ang="3cd4">
                <a:pos x="hc" y="t"/>
              </a:cxn>
              <a:cxn ang="0">
                <a:pos x="r" y="vc"/>
              </a:cxn>
              <a:cxn ang="cd4">
                <a:pos x="hc" y="b"/>
              </a:cxn>
              <a:cxn ang="cd2">
                <a:pos x="l" y="vc"/>
              </a:cxn>
              <a:cxn ang="f42">
                <a:pos x="f29" y="f31"/>
              </a:cxn>
              <a:cxn ang="f42">
                <a:pos x="f29" y="f33"/>
              </a:cxn>
              <a:cxn ang="f42">
                <a:pos x="f34" y="f35"/>
              </a:cxn>
            </a:cxnLst>
            <a:rect l="f29" t="f44" r="f30" b="f45"/>
            <a:pathLst>
              <a:path w="21600" h="21600">
                <a:moveTo>
                  <a:pt x="f7" y="f7"/>
                </a:moveTo>
                <a:cubicBezTo>
                  <a:pt x="f11" y="f7"/>
                  <a:pt x="f12" y="f20"/>
                  <a:pt x="f12" y="f21"/>
                </a:cubicBezTo>
                <a:lnTo>
                  <a:pt x="f12" y="f36"/>
                </a:lnTo>
                <a:cubicBezTo>
                  <a:pt x="f12" y="f37"/>
                  <a:pt x="f13" y="f22"/>
                  <a:pt x="f8" y="f22"/>
                </a:cubicBezTo>
                <a:cubicBezTo>
                  <a:pt x="f13" y="f22"/>
                  <a:pt x="f12" y="f38"/>
                  <a:pt x="f12" y="f39"/>
                </a:cubicBezTo>
                <a:lnTo>
                  <a:pt x="f12" y="f23"/>
                </a:lnTo>
                <a:cubicBezTo>
                  <a:pt x="f12" y="f40"/>
                  <a:pt x="f11" y="f8"/>
                  <a:pt x="f7" y="f8"/>
                </a:cubicBezTo>
              </a:path>
            </a:pathLst>
          </a:custGeom>
          <a:noFill/>
          <a:ln w="0">
            <a:solidFill>
              <a:srgbClr val="000000"/>
            </a:solidFill>
            <a:prstDash val="solid"/>
          </a:ln>
        </p:spPr>
        <p:txBody>
          <a:bodyPr vert="horz" lIns="90000" tIns="45000" rIns="90000" bIns="45000" anchor="ctr"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9" name="Freeform 18"/>
          <p:cNvSpPr/>
          <p:nvPr/>
        </p:nvSpPr>
        <p:spPr>
          <a:xfrm>
            <a:off x="6743700" y="4682251"/>
            <a:ext cx="228600" cy="457200"/>
          </a:xfrm>
          <a:custGeom>
            <a:avLst>
              <a:gd name="f0" fmla="val 1800"/>
              <a:gd name="f1" fmla="val 10800"/>
            </a:avLst>
            <a:gdLst>
              <a:gd name="f2" fmla="val 10800000"/>
              <a:gd name="f3" fmla="val 5400000"/>
              <a:gd name="f4" fmla="val 180"/>
              <a:gd name="f5" fmla="val w"/>
              <a:gd name="f6" fmla="val h"/>
              <a:gd name="f7" fmla="val 0"/>
              <a:gd name="f8" fmla="val 21600"/>
              <a:gd name="f9" fmla="val -2147483647"/>
              <a:gd name="f10" fmla="val 2147483647"/>
              <a:gd name="f11" fmla="val 5400"/>
              <a:gd name="f12" fmla="val 10800"/>
              <a:gd name="f13" fmla="val 16200"/>
              <a:gd name="f14" fmla="+- 0 0 0"/>
              <a:gd name="f15" fmla="*/ f5 1 21600"/>
              <a:gd name="f16" fmla="*/ f6 1 21600"/>
              <a:gd name="f17" fmla="pin 0 f0 5400"/>
              <a:gd name="f18" fmla="pin 0 f1 21600"/>
              <a:gd name="f19" fmla="*/ f14 f2 1"/>
              <a:gd name="f20" fmla="*/ f17 1 2"/>
              <a:gd name="f21" fmla="val f17"/>
              <a:gd name="f22" fmla="val f18"/>
              <a:gd name="f23" fmla="+- 21600 0 f17"/>
              <a:gd name="f24" fmla="*/ f17 10000 1"/>
              <a:gd name="f25" fmla="*/ 10800 f15 1"/>
              <a:gd name="f26" fmla="*/ f17 f16 1"/>
              <a:gd name="f27" fmla="*/ f8 f15 1"/>
              <a:gd name="f28" fmla="*/ f18 f16 1"/>
              <a:gd name="f29" fmla="*/ 0 f15 1"/>
              <a:gd name="f30" fmla="*/ 7800 f15 1"/>
              <a:gd name="f31" fmla="*/ 0 f16 1"/>
              <a:gd name="f32" fmla="*/ f19 1 f4"/>
              <a:gd name="f33" fmla="*/ 21600 f16 1"/>
              <a:gd name="f34" fmla="*/ 21600 f15 1"/>
              <a:gd name="f35" fmla="*/ 10800 f16 1"/>
              <a:gd name="f36" fmla="+- f22 0 f17"/>
              <a:gd name="f37" fmla="+- f22 0 f20"/>
              <a:gd name="f38" fmla="+- f22 f20 0"/>
              <a:gd name="f39" fmla="+- f22 f17 0"/>
              <a:gd name="f40" fmla="+- 21600 0 f20"/>
              <a:gd name="f41" fmla="*/ f24 1 31953"/>
              <a:gd name="f42" fmla="+- f32 0 f3"/>
              <a:gd name="f43" fmla="+- 21600 0 f41"/>
              <a:gd name="f44" fmla="*/ f41 f16 1"/>
              <a:gd name="f45" fmla="*/ f43 f16 1"/>
            </a:gdLst>
            <a:ahLst>
              <a:ahXY gdRefY="f0" minY="f7" maxY="f11">
                <a:pos x="f25" y="f26"/>
              </a:ahXY>
              <a:ahXY gdRefY="f1" minY="f7" maxY="f8">
                <a:pos x="f27" y="f28"/>
              </a:ahXY>
            </a:ahLst>
            <a:cxnLst>
              <a:cxn ang="3cd4">
                <a:pos x="hc" y="t"/>
              </a:cxn>
              <a:cxn ang="0">
                <a:pos x="r" y="vc"/>
              </a:cxn>
              <a:cxn ang="cd4">
                <a:pos x="hc" y="b"/>
              </a:cxn>
              <a:cxn ang="cd2">
                <a:pos x="l" y="vc"/>
              </a:cxn>
              <a:cxn ang="f42">
                <a:pos x="f29" y="f31"/>
              </a:cxn>
              <a:cxn ang="f42">
                <a:pos x="f29" y="f33"/>
              </a:cxn>
              <a:cxn ang="f42">
                <a:pos x="f34" y="f35"/>
              </a:cxn>
            </a:cxnLst>
            <a:rect l="f29" t="f44" r="f30" b="f45"/>
            <a:pathLst>
              <a:path w="21600" h="21600">
                <a:moveTo>
                  <a:pt x="f7" y="f7"/>
                </a:moveTo>
                <a:cubicBezTo>
                  <a:pt x="f11" y="f7"/>
                  <a:pt x="f12" y="f20"/>
                  <a:pt x="f12" y="f21"/>
                </a:cubicBezTo>
                <a:lnTo>
                  <a:pt x="f12" y="f36"/>
                </a:lnTo>
                <a:cubicBezTo>
                  <a:pt x="f12" y="f37"/>
                  <a:pt x="f13" y="f22"/>
                  <a:pt x="f8" y="f22"/>
                </a:cubicBezTo>
                <a:cubicBezTo>
                  <a:pt x="f13" y="f22"/>
                  <a:pt x="f12" y="f38"/>
                  <a:pt x="f12" y="f39"/>
                </a:cubicBezTo>
                <a:lnTo>
                  <a:pt x="f12" y="f23"/>
                </a:lnTo>
                <a:cubicBezTo>
                  <a:pt x="f12" y="f40"/>
                  <a:pt x="f11" y="f8"/>
                  <a:pt x="f7" y="f8"/>
                </a:cubicBezTo>
              </a:path>
            </a:pathLst>
          </a:custGeom>
          <a:noFill/>
          <a:ln w="0">
            <a:solidFill>
              <a:srgbClr val="000000"/>
            </a:solidFill>
            <a:prstDash val="solid"/>
          </a:ln>
        </p:spPr>
        <p:txBody>
          <a:bodyPr vert="horz" lIns="90000" tIns="45000" rIns="90000" bIns="45000" anchor="ctr"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0" name="Freeform 19"/>
          <p:cNvSpPr/>
          <p:nvPr/>
        </p:nvSpPr>
        <p:spPr>
          <a:xfrm>
            <a:off x="6743700" y="5139451"/>
            <a:ext cx="228600" cy="457200"/>
          </a:xfrm>
          <a:custGeom>
            <a:avLst>
              <a:gd name="f0" fmla="val 1800"/>
              <a:gd name="f1" fmla="val 10800"/>
            </a:avLst>
            <a:gdLst>
              <a:gd name="f2" fmla="val 10800000"/>
              <a:gd name="f3" fmla="val 5400000"/>
              <a:gd name="f4" fmla="val 180"/>
              <a:gd name="f5" fmla="val w"/>
              <a:gd name="f6" fmla="val h"/>
              <a:gd name="f7" fmla="val 0"/>
              <a:gd name="f8" fmla="val 21600"/>
              <a:gd name="f9" fmla="val -2147483647"/>
              <a:gd name="f10" fmla="val 2147483647"/>
              <a:gd name="f11" fmla="val 5400"/>
              <a:gd name="f12" fmla="val 10800"/>
              <a:gd name="f13" fmla="val 16200"/>
              <a:gd name="f14" fmla="+- 0 0 0"/>
              <a:gd name="f15" fmla="*/ f5 1 21600"/>
              <a:gd name="f16" fmla="*/ f6 1 21600"/>
              <a:gd name="f17" fmla="pin 0 f0 5400"/>
              <a:gd name="f18" fmla="pin 0 f1 21600"/>
              <a:gd name="f19" fmla="*/ f14 f2 1"/>
              <a:gd name="f20" fmla="*/ f17 1 2"/>
              <a:gd name="f21" fmla="val f17"/>
              <a:gd name="f22" fmla="val f18"/>
              <a:gd name="f23" fmla="+- 21600 0 f17"/>
              <a:gd name="f24" fmla="*/ f17 10000 1"/>
              <a:gd name="f25" fmla="*/ 10800 f15 1"/>
              <a:gd name="f26" fmla="*/ f17 f16 1"/>
              <a:gd name="f27" fmla="*/ f8 f15 1"/>
              <a:gd name="f28" fmla="*/ f18 f16 1"/>
              <a:gd name="f29" fmla="*/ 0 f15 1"/>
              <a:gd name="f30" fmla="*/ 7800 f15 1"/>
              <a:gd name="f31" fmla="*/ 0 f16 1"/>
              <a:gd name="f32" fmla="*/ f19 1 f4"/>
              <a:gd name="f33" fmla="*/ 21600 f16 1"/>
              <a:gd name="f34" fmla="*/ 21600 f15 1"/>
              <a:gd name="f35" fmla="*/ 10800 f16 1"/>
              <a:gd name="f36" fmla="+- f22 0 f17"/>
              <a:gd name="f37" fmla="+- f22 0 f20"/>
              <a:gd name="f38" fmla="+- f22 f20 0"/>
              <a:gd name="f39" fmla="+- f22 f17 0"/>
              <a:gd name="f40" fmla="+- 21600 0 f20"/>
              <a:gd name="f41" fmla="*/ f24 1 31953"/>
              <a:gd name="f42" fmla="+- f32 0 f3"/>
              <a:gd name="f43" fmla="+- 21600 0 f41"/>
              <a:gd name="f44" fmla="*/ f41 f16 1"/>
              <a:gd name="f45" fmla="*/ f43 f16 1"/>
            </a:gdLst>
            <a:ahLst>
              <a:ahXY gdRefY="f0" minY="f7" maxY="f11">
                <a:pos x="f25" y="f26"/>
              </a:ahXY>
              <a:ahXY gdRefY="f1" minY="f7" maxY="f8">
                <a:pos x="f27" y="f28"/>
              </a:ahXY>
            </a:ahLst>
            <a:cxnLst>
              <a:cxn ang="3cd4">
                <a:pos x="hc" y="t"/>
              </a:cxn>
              <a:cxn ang="0">
                <a:pos x="r" y="vc"/>
              </a:cxn>
              <a:cxn ang="cd4">
                <a:pos x="hc" y="b"/>
              </a:cxn>
              <a:cxn ang="cd2">
                <a:pos x="l" y="vc"/>
              </a:cxn>
              <a:cxn ang="f42">
                <a:pos x="f29" y="f31"/>
              </a:cxn>
              <a:cxn ang="f42">
                <a:pos x="f29" y="f33"/>
              </a:cxn>
              <a:cxn ang="f42">
                <a:pos x="f34" y="f35"/>
              </a:cxn>
            </a:cxnLst>
            <a:rect l="f29" t="f44" r="f30" b="f45"/>
            <a:pathLst>
              <a:path w="21600" h="21600">
                <a:moveTo>
                  <a:pt x="f7" y="f7"/>
                </a:moveTo>
                <a:cubicBezTo>
                  <a:pt x="f11" y="f7"/>
                  <a:pt x="f12" y="f20"/>
                  <a:pt x="f12" y="f21"/>
                </a:cubicBezTo>
                <a:lnTo>
                  <a:pt x="f12" y="f36"/>
                </a:lnTo>
                <a:cubicBezTo>
                  <a:pt x="f12" y="f37"/>
                  <a:pt x="f13" y="f22"/>
                  <a:pt x="f8" y="f22"/>
                </a:cubicBezTo>
                <a:cubicBezTo>
                  <a:pt x="f13" y="f22"/>
                  <a:pt x="f12" y="f38"/>
                  <a:pt x="f12" y="f39"/>
                </a:cubicBezTo>
                <a:lnTo>
                  <a:pt x="f12" y="f23"/>
                </a:lnTo>
                <a:cubicBezTo>
                  <a:pt x="f12" y="f40"/>
                  <a:pt x="f11" y="f8"/>
                  <a:pt x="f7" y="f8"/>
                </a:cubicBezTo>
              </a:path>
            </a:pathLst>
          </a:custGeom>
          <a:noFill/>
          <a:ln w="0">
            <a:solidFill>
              <a:srgbClr val="000000"/>
            </a:solidFill>
            <a:prstDash val="solid"/>
          </a:ln>
        </p:spPr>
        <p:txBody>
          <a:bodyPr vert="horz" lIns="90000" tIns="45000" rIns="90000" bIns="45000" anchor="ctr"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2" name="TextBox 21"/>
          <p:cNvSpPr txBox="1"/>
          <p:nvPr/>
        </p:nvSpPr>
        <p:spPr>
          <a:xfrm>
            <a:off x="6934200" y="4682251"/>
            <a:ext cx="1600200" cy="430200"/>
          </a:xfrm>
          <a:prstGeom prst="rect">
            <a:avLst/>
          </a:prstGeom>
          <a:noFill/>
          <a:ln>
            <a:noFill/>
          </a:ln>
        </p:spPr>
        <p:txBody>
          <a:bodyPr vert="horz" lIns="90000" tIns="45000" rIns="90000" bIns="45000" compatLnSpc="0">
            <a:spAutoFit/>
          </a:bodyPr>
          <a:lstStyle/>
          <a:p>
            <a:pPr marL="0" marR="0" lvl="0" indent="0" rtl="0" hangingPunct="0">
              <a:lnSpc>
                <a:spcPct val="100000"/>
              </a:lnSpc>
              <a:spcBef>
                <a:spcPts val="0"/>
              </a:spcBef>
              <a:spcAft>
                <a:spcPts val="0"/>
              </a:spcAft>
              <a:buNone/>
              <a:tabLst/>
              <a:defRPr>
                <a:solidFill>
                  <a:srgbClr val="FFFFFF"/>
                </a:solidFill>
              </a:defRPr>
            </a:pPr>
            <a:r>
              <a:rPr lang="en-US" sz="2400" b="0" i="0" u="none" strike="noStrike" kern="1200" dirty="0">
                <a:ln>
                  <a:noFill/>
                </a:ln>
                <a:solidFill>
                  <a:srgbClr val="FFFFFF"/>
                </a:solidFill>
                <a:latin typeface="Liberation Sans" pitchFamily="18"/>
                <a:ea typeface="DejaVu Sans" pitchFamily="2"/>
                <a:cs typeface="Lohit Hindi" pitchFamily="2"/>
              </a:rPr>
              <a:t>4 bytes</a:t>
            </a:r>
          </a:p>
        </p:txBody>
      </p:sp>
      <p:sp>
        <p:nvSpPr>
          <p:cNvPr id="25" name="TextBox 24"/>
          <p:cNvSpPr txBox="1"/>
          <p:nvPr/>
        </p:nvSpPr>
        <p:spPr>
          <a:xfrm>
            <a:off x="1676400" y="1328519"/>
            <a:ext cx="838199" cy="369332"/>
          </a:xfrm>
          <a:prstGeom prst="rect">
            <a:avLst/>
          </a:prstGeom>
          <a:noFill/>
        </p:spPr>
        <p:txBody>
          <a:bodyPr wrap="square" rtlCol="0">
            <a:spAutoFit/>
          </a:bodyPr>
          <a:lstStyle/>
          <a:p>
            <a:r>
              <a:rPr lang="en-US" dirty="0" smtClean="0"/>
              <a:t>ESP</a:t>
            </a:r>
            <a:endParaRPr lang="en-US" dirty="0"/>
          </a:p>
        </p:txBody>
      </p:sp>
      <p:sp>
        <p:nvSpPr>
          <p:cNvPr id="26" name="TextBox 25"/>
          <p:cNvSpPr txBox="1"/>
          <p:nvPr/>
        </p:nvSpPr>
        <p:spPr>
          <a:xfrm>
            <a:off x="1779607" y="4502124"/>
            <a:ext cx="838199" cy="369332"/>
          </a:xfrm>
          <a:prstGeom prst="rect">
            <a:avLst/>
          </a:prstGeom>
          <a:noFill/>
        </p:spPr>
        <p:txBody>
          <a:bodyPr wrap="square" rtlCol="0">
            <a:spAutoFit/>
          </a:bodyPr>
          <a:lstStyle/>
          <a:p>
            <a:r>
              <a:rPr lang="en-US" dirty="0" smtClean="0"/>
              <a:t>EBP</a:t>
            </a:r>
            <a:endParaRPr lang="en-US" dirty="0"/>
          </a:p>
        </p:txBody>
      </p:sp>
      <p:sp>
        <p:nvSpPr>
          <p:cNvPr id="27" name="TextBox 26"/>
          <p:cNvSpPr txBox="1"/>
          <p:nvPr/>
        </p:nvSpPr>
        <p:spPr>
          <a:xfrm>
            <a:off x="6981463" y="2897385"/>
            <a:ext cx="838199" cy="923330"/>
          </a:xfrm>
          <a:prstGeom prst="rect">
            <a:avLst/>
          </a:prstGeom>
          <a:noFill/>
        </p:spPr>
        <p:txBody>
          <a:bodyPr wrap="square" rtlCol="0">
            <a:spAutoFit/>
          </a:bodyPr>
          <a:lstStyle/>
          <a:p>
            <a:r>
              <a:rPr lang="en-US" dirty="0" smtClean="0"/>
              <a:t>100 byte buffer</a:t>
            </a:r>
            <a:endParaRPr lang="en-US" dirty="0"/>
          </a:p>
        </p:txBody>
      </p:sp>
      <p:sp>
        <p:nvSpPr>
          <p:cNvPr id="29" name="TextBox 28"/>
          <p:cNvSpPr txBox="1"/>
          <p:nvPr/>
        </p:nvSpPr>
        <p:spPr>
          <a:xfrm>
            <a:off x="7001718" y="4697724"/>
            <a:ext cx="1189782" cy="369332"/>
          </a:xfrm>
          <a:prstGeom prst="rect">
            <a:avLst/>
          </a:prstGeom>
          <a:noFill/>
        </p:spPr>
        <p:txBody>
          <a:bodyPr wrap="square" rtlCol="0">
            <a:spAutoFit/>
          </a:bodyPr>
          <a:lstStyle/>
          <a:p>
            <a:r>
              <a:rPr lang="en-US" dirty="0" smtClean="0"/>
              <a:t>4 bytes</a:t>
            </a:r>
            <a:endParaRPr lang="en-US" dirty="0"/>
          </a:p>
        </p:txBody>
      </p:sp>
      <p:sp>
        <p:nvSpPr>
          <p:cNvPr id="31" name="TextBox 30"/>
          <p:cNvSpPr txBox="1"/>
          <p:nvPr/>
        </p:nvSpPr>
        <p:spPr>
          <a:xfrm>
            <a:off x="6989661" y="5221053"/>
            <a:ext cx="1189782" cy="369332"/>
          </a:xfrm>
          <a:prstGeom prst="rect">
            <a:avLst/>
          </a:prstGeom>
          <a:noFill/>
        </p:spPr>
        <p:txBody>
          <a:bodyPr wrap="square" rtlCol="0">
            <a:spAutoFit/>
          </a:bodyPr>
          <a:lstStyle/>
          <a:p>
            <a:r>
              <a:rPr lang="en-US" dirty="0" smtClean="0"/>
              <a:t>4 bytes</a:t>
            </a:r>
            <a:endParaRPr lang="en-US" dirty="0"/>
          </a:p>
        </p:txBody>
      </p:sp>
      <p:sp>
        <p:nvSpPr>
          <p:cNvPr id="28" name="Freeform 27"/>
          <p:cNvSpPr/>
          <p:nvPr/>
        </p:nvSpPr>
        <p:spPr>
          <a:xfrm>
            <a:off x="3543300" y="1513185"/>
            <a:ext cx="2286000" cy="4114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90016"/>
          </a:solidFill>
          <a:ln w="0">
            <a:solidFill>
              <a:srgbClr val="000000"/>
            </a:solidFill>
            <a:prstDash val="solid"/>
          </a:ln>
        </p:spPr>
        <p:txBody>
          <a:bodyPr vert="horz" lIns="90000" tIns="45000" rIns="90000" bIns="45000" anchor="ctr" anchorCtr="0" compatLnSpc="0"/>
          <a:lstStyle/>
          <a:p>
            <a:pPr marL="0" marR="0" lvl="0" indent="0" algn="ctr" rtl="0" hangingPunct="0">
              <a:lnSpc>
                <a:spcPct val="100000"/>
              </a:lnSpc>
              <a:spcBef>
                <a:spcPts val="0"/>
              </a:spcBef>
              <a:spcAft>
                <a:spcPts val="0"/>
              </a:spcAft>
              <a:buNone/>
              <a:tabLst/>
              <a:defRPr>
                <a:solidFill>
                  <a:srgbClr val="FFFFFF"/>
                </a:solidFill>
              </a:defRPr>
            </a:pPr>
            <a:endParaRPr lang="en-US" sz="1800" b="0" i="0" u="none" strike="noStrike" kern="1200">
              <a:ln>
                <a:noFill/>
              </a:ln>
              <a:solidFill>
                <a:srgbClr val="FFFFFF"/>
              </a:solidFill>
              <a:latin typeface="Liberation Sans" pitchFamily="18"/>
              <a:ea typeface="DejaVu Sans" pitchFamily="2"/>
              <a:cs typeface="Lohit Hindi" pitchFamily="2"/>
            </a:endParaRPr>
          </a:p>
          <a:p>
            <a:pPr marL="0" marR="0" lvl="0" indent="0" algn="ctr" rtl="0" hangingPunct="0">
              <a:lnSpc>
                <a:spcPct val="100000"/>
              </a:lnSpc>
              <a:spcBef>
                <a:spcPts val="0"/>
              </a:spcBef>
              <a:spcAft>
                <a:spcPts val="0"/>
              </a:spcAft>
              <a:buNone/>
              <a:tabLst/>
              <a:defRPr>
                <a:solidFill>
                  <a:srgbClr val="FFFFFF"/>
                </a:solidFill>
              </a:defRPr>
            </a:pPr>
            <a:endParaRPr lang="en-US" sz="1800" b="0" i="0" u="none" strike="noStrike" kern="1200">
              <a:ln>
                <a:noFill/>
              </a:ln>
              <a:solidFill>
                <a:srgbClr val="FFFFFF"/>
              </a:solidFill>
              <a:latin typeface="Liberation Sans" pitchFamily="18"/>
              <a:ea typeface="DejaVu Sans" pitchFamily="2"/>
              <a:cs typeface="Lohit Hindi" pitchFamily="2"/>
            </a:endParaRPr>
          </a:p>
          <a:p>
            <a:pPr marL="0" marR="0" lvl="0" indent="0" algn="ctr" rtl="0" hangingPunct="0">
              <a:lnSpc>
                <a:spcPct val="100000"/>
              </a:lnSpc>
              <a:spcBef>
                <a:spcPts val="0"/>
              </a:spcBef>
              <a:spcAft>
                <a:spcPts val="0"/>
              </a:spcAft>
              <a:buNone/>
              <a:tabLst/>
              <a:defRPr>
                <a:solidFill>
                  <a:srgbClr val="FFFFFF"/>
                </a:solidFill>
              </a:defRPr>
            </a:pPr>
            <a:endParaRPr lang="en-US" sz="1800" b="0" i="0" u="none" strike="noStrike" kern="1200">
              <a:ln>
                <a:noFill/>
              </a:ln>
              <a:solidFill>
                <a:srgbClr val="FFFFFF"/>
              </a:solidFill>
              <a:latin typeface="Liberation Sans" pitchFamily="18"/>
              <a:ea typeface="DejaVu Sans" pitchFamily="2"/>
              <a:cs typeface="Lohit Hindi" pitchFamily="2"/>
            </a:endParaRPr>
          </a:p>
          <a:p>
            <a:pPr marL="0" marR="0" lvl="0" indent="0" algn="ctr" rtl="0" hangingPunct="0">
              <a:lnSpc>
                <a:spcPct val="100000"/>
              </a:lnSpc>
              <a:spcBef>
                <a:spcPts val="0"/>
              </a:spcBef>
              <a:spcAft>
                <a:spcPts val="0"/>
              </a:spcAft>
              <a:buNone/>
              <a:tabLst/>
              <a:defRPr>
                <a:solidFill>
                  <a:srgbClr val="FFFFFF"/>
                </a:solidFill>
              </a:defRPr>
            </a:pPr>
            <a:endParaRPr lang="en-US" sz="1800" b="0" i="0" u="none" strike="noStrike" kern="1200">
              <a:ln>
                <a:noFill/>
              </a:ln>
              <a:solidFill>
                <a:srgbClr val="FFFFFF"/>
              </a:solidFill>
              <a:latin typeface="Liberation Sans" pitchFamily="18"/>
              <a:ea typeface="DejaVu Sans" pitchFamily="2"/>
              <a:cs typeface="Lohit Hindi" pitchFamily="2"/>
            </a:endParaRPr>
          </a:p>
          <a:p>
            <a:pPr marL="0" marR="0" lvl="0" indent="0" algn="ctr" rtl="0" hangingPunct="0">
              <a:lnSpc>
                <a:spcPct val="100000"/>
              </a:lnSpc>
              <a:spcBef>
                <a:spcPts val="0"/>
              </a:spcBef>
              <a:spcAft>
                <a:spcPts val="0"/>
              </a:spcAft>
              <a:buNone/>
              <a:tabLst/>
              <a:defRPr>
                <a:solidFill>
                  <a:srgbClr val="FFFFFF"/>
                </a:solidFill>
              </a:defRPr>
            </a:pPr>
            <a:endParaRPr lang="en-US" sz="1800" b="0" i="0" u="none" strike="noStrike" kern="1200">
              <a:ln>
                <a:noFill/>
              </a:ln>
              <a:solidFill>
                <a:srgbClr val="FFFFFF"/>
              </a:solidFill>
              <a:latin typeface="Liberation Sans" pitchFamily="18"/>
              <a:ea typeface="DejaVu Sans" pitchFamily="2"/>
              <a:cs typeface="Lohit Hindi" pitchFamily="2"/>
            </a:endParaRPr>
          </a:p>
          <a:p>
            <a:pPr marL="0" marR="0" lvl="0" indent="0" algn="ctr" rtl="0" hangingPunct="0">
              <a:lnSpc>
                <a:spcPct val="100000"/>
              </a:lnSpc>
              <a:spcBef>
                <a:spcPts val="0"/>
              </a:spcBef>
              <a:spcAft>
                <a:spcPts val="0"/>
              </a:spcAft>
              <a:buNone/>
              <a:tabLst/>
              <a:defRPr>
                <a:solidFill>
                  <a:srgbClr val="FFFFFF"/>
                </a:solidFill>
              </a:defRPr>
            </a:pPr>
            <a:endParaRPr lang="en-US" sz="1800" b="0" i="0" u="none" strike="noStrike" kern="1200">
              <a:ln>
                <a:noFill/>
              </a:ln>
              <a:solidFill>
                <a:srgbClr val="FFFFFF"/>
              </a:solidFill>
              <a:latin typeface="Liberation Sans" pitchFamily="18"/>
              <a:ea typeface="DejaVu Sans" pitchFamily="2"/>
              <a:cs typeface="Lohit Hindi" pitchFamily="2"/>
            </a:endParaRPr>
          </a:p>
          <a:p>
            <a:pPr marL="0" marR="0" lvl="0" indent="0" algn="ctr" rtl="0" hangingPunct="0">
              <a:lnSpc>
                <a:spcPct val="100000"/>
              </a:lnSpc>
              <a:spcBef>
                <a:spcPts val="0"/>
              </a:spcBef>
              <a:spcAft>
                <a:spcPts val="0"/>
              </a:spcAft>
              <a:buNone/>
              <a:tabLst/>
              <a:defRPr>
                <a:solidFill>
                  <a:srgbClr val="FFFFFF"/>
                </a:solidFill>
              </a:defRPr>
            </a:pPr>
            <a:endParaRPr lang="en-US" sz="1800" b="0" i="0" u="none" strike="noStrike" kern="1200">
              <a:ln>
                <a:noFill/>
              </a:ln>
              <a:solidFill>
                <a:srgbClr val="FFFFFF"/>
              </a:solidFill>
              <a:latin typeface="Liberation Sans" pitchFamily="18"/>
              <a:ea typeface="DejaVu Sans" pitchFamily="2"/>
              <a:cs typeface="Lohit Hindi" pitchFamily="2"/>
            </a:endParaRPr>
          </a:p>
          <a:p>
            <a:pPr marL="0" marR="0" lvl="0" indent="0" algn="ctr" rtl="0" hangingPunct="0">
              <a:lnSpc>
                <a:spcPct val="100000"/>
              </a:lnSpc>
              <a:spcBef>
                <a:spcPts val="0"/>
              </a:spcBef>
              <a:spcAft>
                <a:spcPts val="0"/>
              </a:spcAft>
              <a:buNone/>
              <a:tabLst/>
              <a:defRPr>
                <a:solidFill>
                  <a:srgbClr val="FFFFFF"/>
                </a:solidFill>
              </a:defRPr>
            </a:pPr>
            <a:endParaRPr lang="en-US" sz="1800" b="0" i="0" u="none" strike="noStrike" kern="1200">
              <a:ln>
                <a:noFill/>
              </a:ln>
              <a:solidFill>
                <a:srgbClr val="FFFFFF"/>
              </a:solidFill>
              <a:latin typeface="Liberation Sans" pitchFamily="18"/>
              <a:ea typeface="DejaVu Sans" pitchFamily="2"/>
              <a:cs typeface="Lohit Hindi" pitchFamily="2"/>
            </a:endParaRPr>
          </a:p>
          <a:p>
            <a:pPr marL="0" marR="0" lvl="0" indent="0" algn="ctr" rtl="0" hangingPunct="0">
              <a:lnSpc>
                <a:spcPct val="100000"/>
              </a:lnSpc>
              <a:spcBef>
                <a:spcPts val="0"/>
              </a:spcBef>
              <a:spcAft>
                <a:spcPts val="0"/>
              </a:spcAft>
              <a:buNone/>
              <a:tabLst/>
              <a:defRPr>
                <a:solidFill>
                  <a:srgbClr val="FFFFFF"/>
                </a:solidFill>
              </a:defRPr>
            </a:pPr>
            <a:endParaRPr lang="en-US" sz="1800" b="0" i="0" u="none" strike="noStrike" kern="1200">
              <a:ln>
                <a:noFill/>
              </a:ln>
              <a:solidFill>
                <a:srgbClr val="FFFFFF"/>
              </a:solidFill>
              <a:latin typeface="Liberation Sans" pitchFamily="18"/>
              <a:ea typeface="DejaVu Sans" pitchFamily="2"/>
              <a:cs typeface="Lohit Hindi" pitchFamily="2"/>
            </a:endParaRPr>
          </a:p>
          <a:p>
            <a:pPr marL="0" marR="0" lvl="0" indent="0" algn="ctr" rtl="0" hangingPunct="0">
              <a:lnSpc>
                <a:spcPct val="100000"/>
              </a:lnSpc>
              <a:spcBef>
                <a:spcPts val="0"/>
              </a:spcBef>
              <a:spcAft>
                <a:spcPts val="0"/>
              </a:spcAft>
              <a:buNone/>
              <a:tabLst/>
              <a:defRPr>
                <a:solidFill>
                  <a:srgbClr val="FFFFFF"/>
                </a:solidFill>
              </a:defRPr>
            </a:pPr>
            <a:endParaRPr lang="en-US" sz="1800" b="0" i="0" u="none" strike="noStrike" kern="1200">
              <a:ln>
                <a:noFill/>
              </a:ln>
              <a:solidFill>
                <a:srgbClr val="FFFFFF"/>
              </a:solidFill>
              <a:latin typeface="Liberation Sans" pitchFamily="18"/>
              <a:ea typeface="DejaVu Sans" pitchFamily="2"/>
              <a:cs typeface="Lohit Hindi" pitchFamily="2"/>
            </a:endParaRPr>
          </a:p>
          <a:p>
            <a:pPr marL="0" marR="0" lvl="0" indent="0" algn="ctr" rtl="0" hangingPunct="0">
              <a:lnSpc>
                <a:spcPct val="100000"/>
              </a:lnSpc>
              <a:spcBef>
                <a:spcPts val="0"/>
              </a:spcBef>
              <a:spcAft>
                <a:spcPts val="0"/>
              </a:spcAft>
              <a:buNone/>
              <a:tabLst/>
              <a:defRPr>
                <a:solidFill>
                  <a:srgbClr val="FFFFFF"/>
                </a:solidFill>
              </a:defRPr>
            </a:pPr>
            <a:endParaRPr lang="en-US" sz="1800" b="0" i="0" u="none" strike="noStrike" kern="1200">
              <a:ln>
                <a:noFill/>
              </a:ln>
              <a:solidFill>
                <a:srgbClr val="FFFFFF"/>
              </a:solidFill>
              <a:latin typeface="Liberation Sans" pitchFamily="18"/>
              <a:ea typeface="DejaVu Sans" pitchFamily="2"/>
              <a:cs typeface="Lohit Hindi" pitchFamily="2"/>
            </a:endParaRPr>
          </a:p>
          <a:p>
            <a:pPr marL="0" marR="0" lvl="0" indent="0" algn="ctr" rtl="0" hangingPunct="0">
              <a:lnSpc>
                <a:spcPct val="100000"/>
              </a:lnSpc>
              <a:spcBef>
                <a:spcPts val="0"/>
              </a:spcBef>
              <a:spcAft>
                <a:spcPts val="0"/>
              </a:spcAft>
              <a:buNone/>
              <a:tabLst/>
              <a:defRPr>
                <a:solidFill>
                  <a:srgbClr val="FFFFFF"/>
                </a:solidFill>
              </a:defRPr>
            </a:pPr>
            <a:endParaRPr lang="en-US" sz="1800" b="0" i="0" u="none" strike="noStrike" kern="1200">
              <a:ln>
                <a:noFill/>
              </a:ln>
              <a:solidFill>
                <a:srgbClr val="FFFFFF"/>
              </a:solidFill>
              <a:latin typeface="Liberation Sans" pitchFamily="18"/>
              <a:ea typeface="DejaVu Sans" pitchFamily="2"/>
              <a:cs typeface="Lohit Hindi" pitchFamily="2"/>
            </a:endParaRPr>
          </a:p>
          <a:p>
            <a:pPr marL="0" marR="0" lvl="0" indent="0" algn="ctr" rtl="0" hangingPunct="0">
              <a:lnSpc>
                <a:spcPct val="100000"/>
              </a:lnSpc>
              <a:spcBef>
                <a:spcPts val="0"/>
              </a:spcBef>
              <a:spcAft>
                <a:spcPts val="0"/>
              </a:spcAft>
              <a:buNone/>
              <a:tabLst/>
              <a:defRPr>
                <a:solidFill>
                  <a:srgbClr val="FFFFFF"/>
                </a:solidFill>
              </a:defRPr>
            </a:pPr>
            <a:endParaRPr lang="en-US" sz="1800" b="0" i="0" u="none" strike="noStrike" kern="1200">
              <a:ln>
                <a:noFill/>
              </a:ln>
              <a:solidFill>
                <a:srgbClr val="FFFFFF"/>
              </a:solidFill>
              <a:latin typeface="Liberation Sans" pitchFamily="18"/>
              <a:ea typeface="DejaVu Sans" pitchFamily="2"/>
              <a:cs typeface="Lohit Hindi" pitchFamily="2"/>
            </a:endParaRPr>
          </a:p>
          <a:p>
            <a:pPr marL="0" marR="0" lvl="0" indent="0" algn="ctr" rtl="0" hangingPunct="0">
              <a:lnSpc>
                <a:spcPct val="100000"/>
              </a:lnSpc>
              <a:spcBef>
                <a:spcPts val="0"/>
              </a:spcBef>
              <a:spcAft>
                <a:spcPts val="0"/>
              </a:spcAft>
              <a:buNone/>
              <a:tabLst/>
              <a:defRPr>
                <a:solidFill>
                  <a:srgbClr val="FFFFFF"/>
                </a:solidFill>
              </a:defRPr>
            </a:pPr>
            <a:endParaRPr lang="en-US" sz="1800" b="0" i="0" u="none" strike="noStrike" kern="1200">
              <a:ln>
                <a:noFill/>
              </a:ln>
              <a:solidFill>
                <a:srgbClr val="FFFFFF"/>
              </a:solidFill>
              <a:latin typeface="Liberation Sans" pitchFamily="18"/>
              <a:ea typeface="DejaVu Sans" pitchFamily="2"/>
              <a:cs typeface="Lohit Hindi" pitchFamily="2"/>
            </a:endParaRPr>
          </a:p>
          <a:p>
            <a:pPr marL="0" marR="0" lvl="0" indent="0" algn="ctr" rtl="0" hangingPunct="0">
              <a:lnSpc>
                <a:spcPct val="100000"/>
              </a:lnSpc>
              <a:spcBef>
                <a:spcPts val="0"/>
              </a:spcBef>
              <a:spcAft>
                <a:spcPts val="0"/>
              </a:spcAft>
              <a:buNone/>
              <a:tabLst/>
              <a:defRPr>
                <a:solidFill>
                  <a:srgbClr val="FFFFFF"/>
                </a:solidFill>
              </a:defRPr>
            </a:pPr>
            <a:r>
              <a:rPr lang="en-US" sz="1800" b="0" i="0" u="none" strike="noStrike" kern="1200">
                <a:ln>
                  <a:noFill/>
                </a:ln>
                <a:solidFill>
                  <a:srgbClr val="FFFFFF"/>
                </a:solidFill>
                <a:latin typeface="Liberation Sans" pitchFamily="18"/>
                <a:ea typeface="DejaVu Sans" pitchFamily="2"/>
                <a:cs typeface="Lohit Hindi" pitchFamily="2"/>
              </a:rPr>
              <a:t>RET overwritten</a:t>
            </a:r>
          </a:p>
        </p:txBody>
      </p:sp>
      <p:sp>
        <p:nvSpPr>
          <p:cNvPr id="30" name="Straight Connector 29"/>
          <p:cNvSpPr/>
          <p:nvPr/>
        </p:nvSpPr>
        <p:spPr>
          <a:xfrm flipH="1">
            <a:off x="4673700" y="2823585"/>
            <a:ext cx="12600" cy="1627560"/>
          </a:xfrm>
          <a:prstGeom prst="line">
            <a:avLst/>
          </a:prstGeom>
          <a:noFill/>
          <a:ln w="0">
            <a:solidFill>
              <a:srgbClr val="000000"/>
            </a:solidFill>
            <a:prstDash val="solid"/>
            <a:tailEnd type="arrow"/>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2" name="TextBox 31"/>
          <p:cNvSpPr txBox="1"/>
          <p:nvPr/>
        </p:nvSpPr>
        <p:spPr>
          <a:xfrm>
            <a:off x="3885299" y="1705785"/>
            <a:ext cx="1486800" cy="602280"/>
          </a:xfrm>
          <a:prstGeom prst="rect">
            <a:avLst/>
          </a:prstGeom>
          <a:noFill/>
          <a:ln>
            <a:noFill/>
          </a:ln>
        </p:spPr>
        <p:txBody>
          <a:bodyPr vert="horz" lIns="90000" tIns="45000" rIns="90000" bIns="45000" anchorCtr="0" compatLnSpc="0">
            <a:spAutoFit/>
          </a:bodyPr>
          <a:lstStyle/>
          <a:p>
            <a:pPr marL="0" marR="0" lvl="0" indent="0" algn="ctr" rtl="0" hangingPunct="0">
              <a:lnSpc>
                <a:spcPct val="100000"/>
              </a:lnSpc>
              <a:spcBef>
                <a:spcPts val="0"/>
              </a:spcBef>
              <a:spcAft>
                <a:spcPts val="0"/>
              </a:spcAft>
              <a:buNone/>
              <a:tabLst/>
              <a:defRPr>
                <a:solidFill>
                  <a:srgbClr val="FFFFFF"/>
                </a:solidFill>
              </a:defRPr>
            </a:pPr>
            <a:r>
              <a:rPr lang="en-US" sz="1800" b="0" i="0" u="none" strike="noStrike" kern="1200">
                <a:ln>
                  <a:noFill/>
                </a:ln>
                <a:solidFill>
                  <a:srgbClr val="FFFFFF"/>
                </a:solidFill>
                <a:latin typeface="Liberation Sans" pitchFamily="18"/>
                <a:ea typeface="DejaVu Sans" pitchFamily="2"/>
                <a:cs typeface="Lohit Hindi" pitchFamily="2"/>
              </a:rPr>
              <a:t>108 bytes</a:t>
            </a:r>
          </a:p>
          <a:p>
            <a:pPr marL="0" marR="0" lvl="0" indent="0" rtl="0" hangingPunct="0">
              <a:lnSpc>
                <a:spcPct val="100000"/>
              </a:lnSpc>
              <a:spcBef>
                <a:spcPts val="0"/>
              </a:spcBef>
              <a:spcAft>
                <a:spcPts val="0"/>
              </a:spcAft>
              <a:buNone/>
              <a:tabLst/>
              <a:defRPr>
                <a:solidFill>
                  <a:srgbClr val="FFFFFF"/>
                </a:solidFill>
              </a:defRPr>
            </a:pPr>
            <a:r>
              <a:rPr lang="en-US" sz="1800" b="0" i="0" u="none" strike="noStrike" kern="1200">
                <a:ln>
                  <a:noFill/>
                </a:ln>
                <a:solidFill>
                  <a:srgbClr val="FFFFFF"/>
                </a:solidFill>
                <a:latin typeface="Liberation Sans" pitchFamily="18"/>
                <a:ea typeface="DejaVu Sans" pitchFamily="2"/>
                <a:cs typeface="Lohit Hindi" pitchFamily="2"/>
              </a:rPr>
              <a:t>( 0x41 * 108)</a:t>
            </a:r>
          </a:p>
        </p:txBody>
      </p:sp>
    </p:spTree>
    <p:extLst>
      <p:ext uri="{BB962C8B-B14F-4D97-AF65-F5344CB8AC3E}">
        <p14:creationId xmlns:p14="http://schemas.microsoft.com/office/powerpoint/2010/main" val="793097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Overflow</a:t>
            </a:r>
            <a:endParaRPr lang="en-US" dirty="0"/>
          </a:p>
        </p:txBody>
      </p:sp>
      <p:sp>
        <p:nvSpPr>
          <p:cNvPr id="3" name="Content Placeholder 2"/>
          <p:cNvSpPr>
            <a:spLocks noGrp="1"/>
          </p:cNvSpPr>
          <p:nvPr>
            <p:ph idx="1"/>
          </p:nvPr>
        </p:nvSpPr>
        <p:spPr/>
        <p:txBody>
          <a:bodyPr/>
          <a:lstStyle/>
          <a:p>
            <a:r>
              <a:rPr lang="en-US" dirty="0" smtClean="0"/>
              <a:t>In previous slide, ret is overwritten.</a:t>
            </a:r>
          </a:p>
          <a:p>
            <a:r>
              <a:rPr lang="en-US" dirty="0" smtClean="0"/>
              <a:t>When this value is popped off the stack, EIP will point to 0x41414141, which is not a valid instruction. </a:t>
            </a:r>
          </a:p>
          <a:p>
            <a:endParaRPr lang="en-US" dirty="0" smtClean="0"/>
          </a:p>
          <a:p>
            <a:r>
              <a:rPr lang="en-US" dirty="0" smtClean="0"/>
              <a:t>Now, to control EIP, subtract 4 and put a new memory address.</a:t>
            </a:r>
          </a:p>
          <a:p>
            <a:r>
              <a:rPr lang="en-US" dirty="0" smtClean="0"/>
              <a:t>Example Input:</a:t>
            </a:r>
          </a:p>
          <a:p>
            <a:pPr lvl="1"/>
            <a:r>
              <a:rPr lang="en-US" dirty="0">
                <a:latin typeface="Liberation Sans" pitchFamily="18"/>
                <a:ea typeface="DejaVu Sans" pitchFamily="2"/>
                <a:cs typeface="Lohit Hindi" pitchFamily="2"/>
              </a:rPr>
              <a:t>:  $ ./program $(python -c 'print "A" * </a:t>
            </a:r>
            <a:r>
              <a:rPr lang="en-US" dirty="0" smtClean="0">
                <a:latin typeface="Liberation Sans" pitchFamily="18"/>
                <a:ea typeface="DejaVu Sans" pitchFamily="2"/>
                <a:cs typeface="Lohit Hindi" pitchFamily="2"/>
              </a:rPr>
              <a:t>104 + “\</a:t>
            </a:r>
            <a:r>
              <a:rPr lang="en-US" dirty="0" err="1" smtClean="0">
                <a:latin typeface="Liberation Sans" pitchFamily="18"/>
                <a:ea typeface="DejaVu Sans" pitchFamily="2"/>
                <a:cs typeface="Lohit Hindi" pitchFamily="2"/>
              </a:rPr>
              <a:t>xef</a:t>
            </a:r>
            <a:r>
              <a:rPr lang="en-US" dirty="0" smtClean="0">
                <a:latin typeface="Liberation Sans" pitchFamily="18"/>
                <a:ea typeface="DejaVu Sans" pitchFamily="2"/>
                <a:cs typeface="Lohit Hindi" pitchFamily="2"/>
              </a:rPr>
              <a:t>\</a:t>
            </a:r>
            <a:r>
              <a:rPr lang="en-US" dirty="0" err="1" smtClean="0">
                <a:latin typeface="Liberation Sans" pitchFamily="18"/>
                <a:ea typeface="DejaVu Sans" pitchFamily="2"/>
                <a:cs typeface="Lohit Hindi" pitchFamily="2"/>
              </a:rPr>
              <a:t>xbe</a:t>
            </a:r>
            <a:r>
              <a:rPr lang="en-US" dirty="0" smtClean="0">
                <a:latin typeface="Liberation Sans" pitchFamily="18"/>
                <a:ea typeface="DejaVu Sans" pitchFamily="2"/>
                <a:cs typeface="Lohit Hindi" pitchFamily="2"/>
              </a:rPr>
              <a:t>\</a:t>
            </a:r>
            <a:r>
              <a:rPr lang="en-US" dirty="0" err="1" smtClean="0">
                <a:latin typeface="Liberation Sans" pitchFamily="18"/>
                <a:ea typeface="DejaVu Sans" pitchFamily="2"/>
                <a:cs typeface="Lohit Hindi" pitchFamily="2"/>
              </a:rPr>
              <a:t>xad</a:t>
            </a:r>
            <a:r>
              <a:rPr lang="en-US" dirty="0" smtClean="0">
                <a:latin typeface="Liberation Sans" pitchFamily="18"/>
                <a:ea typeface="DejaVu Sans" pitchFamily="2"/>
                <a:cs typeface="Lohit Hindi" pitchFamily="2"/>
              </a:rPr>
              <a:t>\</a:t>
            </a:r>
            <a:r>
              <a:rPr lang="en-US" dirty="0" err="1" smtClean="0">
                <a:latin typeface="Liberation Sans" pitchFamily="18"/>
                <a:ea typeface="DejaVu Sans" pitchFamily="2"/>
                <a:cs typeface="Lohit Hindi" pitchFamily="2"/>
              </a:rPr>
              <a:t>xde</a:t>
            </a:r>
            <a:r>
              <a:rPr lang="en-US" dirty="0" smtClean="0">
                <a:latin typeface="Liberation Sans" pitchFamily="18"/>
                <a:ea typeface="DejaVu Sans" pitchFamily="2"/>
                <a:cs typeface="Lohit Hindi" pitchFamily="2"/>
              </a:rPr>
              <a:t>”')</a:t>
            </a:r>
            <a:endParaRPr lang="en-US" dirty="0">
              <a:latin typeface="Liberation Sans" pitchFamily="18"/>
              <a:ea typeface="DejaVu Sans" pitchFamily="2"/>
              <a:cs typeface="Lohit Hindi" pitchFamily="2"/>
            </a:endParaRPr>
          </a:p>
          <a:p>
            <a:pPr lvl="1"/>
            <a:r>
              <a:rPr lang="en-US" dirty="0" smtClean="0"/>
              <a:t>The above memory address is fake</a:t>
            </a:r>
            <a:endParaRPr lang="en-US" dirty="0"/>
          </a:p>
        </p:txBody>
      </p:sp>
    </p:spTree>
    <p:extLst>
      <p:ext uri="{BB962C8B-B14F-4D97-AF65-F5344CB8AC3E}">
        <p14:creationId xmlns:p14="http://schemas.microsoft.com/office/powerpoint/2010/main" val="19403933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Overflow</a:t>
            </a:r>
            <a:endParaRPr lang="en-US" dirty="0"/>
          </a:p>
        </p:txBody>
      </p:sp>
      <p:sp>
        <p:nvSpPr>
          <p:cNvPr id="4" name="Freeform 3"/>
          <p:cNvSpPr/>
          <p:nvPr/>
        </p:nvSpPr>
        <p:spPr>
          <a:xfrm>
            <a:off x="2628900" y="5596651"/>
            <a:ext cx="41148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6633"/>
          </a:solidFill>
          <a:ln w="0">
            <a:solidFill>
              <a:srgbClr val="000000"/>
            </a:solidFill>
            <a:prstDash val="solid"/>
          </a:ln>
        </p:spPr>
        <p:txBody>
          <a:bodyPr vert="horz"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 name="Freeform 4"/>
          <p:cNvSpPr/>
          <p:nvPr/>
        </p:nvSpPr>
        <p:spPr>
          <a:xfrm>
            <a:off x="2628900" y="5139451"/>
            <a:ext cx="41148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6633"/>
          </a:solidFill>
          <a:ln w="0">
            <a:solidFill>
              <a:srgbClr val="000000"/>
            </a:solidFill>
            <a:prstDash val="solid"/>
          </a:ln>
        </p:spPr>
        <p:txBody>
          <a:bodyPr vert="horz"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 name="Freeform 5"/>
          <p:cNvSpPr/>
          <p:nvPr/>
        </p:nvSpPr>
        <p:spPr>
          <a:xfrm>
            <a:off x="2628900" y="4682251"/>
            <a:ext cx="41148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9966"/>
          </a:solidFill>
          <a:ln w="0">
            <a:solidFill>
              <a:srgbClr val="000000"/>
            </a:solidFill>
            <a:prstDash val="solid"/>
          </a:ln>
        </p:spPr>
        <p:txBody>
          <a:bodyPr vert="horz"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 name="Freeform 6"/>
          <p:cNvSpPr/>
          <p:nvPr/>
        </p:nvSpPr>
        <p:spPr>
          <a:xfrm>
            <a:off x="2628900" y="1481851"/>
            <a:ext cx="4114800" cy="3200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99"/>
          </a:solidFill>
          <a:ln w="0">
            <a:solidFill>
              <a:srgbClr val="000000"/>
            </a:solidFill>
            <a:prstDash val="solid"/>
          </a:ln>
        </p:spPr>
        <p:txBody>
          <a:bodyPr vert="horz"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Liberation Sans" pitchFamily="18"/>
              <a:ea typeface="DejaVu Sans" pitchFamily="2"/>
              <a:cs typeface="Lohit Hindi" pitchFamily="2"/>
            </a:endParaRPr>
          </a:p>
        </p:txBody>
      </p:sp>
      <p:sp>
        <p:nvSpPr>
          <p:cNvPr id="8" name="TextBox 7"/>
          <p:cNvSpPr txBox="1"/>
          <p:nvPr/>
        </p:nvSpPr>
        <p:spPr>
          <a:xfrm>
            <a:off x="4229100" y="4655970"/>
            <a:ext cx="1828800" cy="415080"/>
          </a:xfrm>
          <a:prstGeom prst="rect">
            <a:avLst/>
          </a:prstGeom>
          <a:noFill/>
          <a:ln>
            <a:noFill/>
          </a:ln>
        </p:spPr>
        <p:txBody>
          <a:bodyPr vert="horz" lIns="90000" tIns="45000" rIns="90000" bIns="45000" compatLnSpc="0">
            <a:spAutoFit/>
          </a:bodyPr>
          <a:lstStyle/>
          <a:p>
            <a:pPr marL="0" marR="0" lvl="0" indent="0" rtl="0" hangingPunct="0">
              <a:lnSpc>
                <a:spcPct val="100000"/>
              </a:lnSpc>
              <a:spcBef>
                <a:spcPts val="0"/>
              </a:spcBef>
              <a:spcAft>
                <a:spcPts val="0"/>
              </a:spcAft>
              <a:buNone/>
              <a:tabLst/>
            </a:pPr>
            <a:r>
              <a:rPr lang="en-US" sz="2200" b="0" i="0" u="none" strike="noStrike" kern="1200">
                <a:ln>
                  <a:noFill/>
                </a:ln>
                <a:latin typeface="Arial Black" pitchFamily="18"/>
                <a:ea typeface="DejaVu Sans" pitchFamily="2"/>
                <a:cs typeface="Lohit Hindi" pitchFamily="2"/>
              </a:rPr>
              <a:t>EBP</a:t>
            </a:r>
          </a:p>
        </p:txBody>
      </p:sp>
      <p:sp>
        <p:nvSpPr>
          <p:cNvPr id="9" name="TextBox 8"/>
          <p:cNvSpPr txBox="1"/>
          <p:nvPr/>
        </p:nvSpPr>
        <p:spPr>
          <a:xfrm>
            <a:off x="4229100" y="5113171"/>
            <a:ext cx="1828800" cy="415080"/>
          </a:xfrm>
          <a:prstGeom prst="rect">
            <a:avLst/>
          </a:prstGeom>
          <a:noFill/>
          <a:ln>
            <a:noFill/>
          </a:ln>
        </p:spPr>
        <p:txBody>
          <a:bodyPr vert="horz" lIns="90000" tIns="45000" rIns="90000" bIns="45000" compatLnSpc="0">
            <a:spAutoFit/>
          </a:bodyPr>
          <a:lstStyle/>
          <a:p>
            <a:pPr marL="0" marR="0" lvl="0" indent="0" rtl="0" hangingPunct="0">
              <a:lnSpc>
                <a:spcPct val="100000"/>
              </a:lnSpc>
              <a:spcBef>
                <a:spcPts val="0"/>
              </a:spcBef>
              <a:spcAft>
                <a:spcPts val="0"/>
              </a:spcAft>
              <a:buNone/>
              <a:tabLst/>
            </a:pPr>
            <a:r>
              <a:rPr lang="en-US" sz="2200" b="0" i="0" u="none" strike="noStrike" kern="1200">
                <a:ln>
                  <a:noFill/>
                </a:ln>
                <a:latin typeface="Arial Black" pitchFamily="18"/>
                <a:ea typeface="DejaVu Sans" pitchFamily="2"/>
                <a:cs typeface="Lohit Hindi" pitchFamily="2"/>
              </a:rPr>
              <a:t>RET</a:t>
            </a:r>
          </a:p>
        </p:txBody>
      </p:sp>
      <p:sp>
        <p:nvSpPr>
          <p:cNvPr id="10" name="Straight Connector 9"/>
          <p:cNvSpPr/>
          <p:nvPr/>
        </p:nvSpPr>
        <p:spPr>
          <a:xfrm>
            <a:off x="2400299" y="1481851"/>
            <a:ext cx="228601" cy="0"/>
          </a:xfrm>
          <a:prstGeom prst="line">
            <a:avLst/>
          </a:prstGeom>
          <a:noFill/>
          <a:ln w="0">
            <a:solidFill>
              <a:srgbClr val="000000"/>
            </a:solidFill>
            <a:prstDash val="solid"/>
            <a:tailEnd type="arrow"/>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1" name="Straight Connector 10"/>
          <p:cNvSpPr/>
          <p:nvPr/>
        </p:nvSpPr>
        <p:spPr>
          <a:xfrm>
            <a:off x="2628900" y="6053851"/>
            <a:ext cx="228600" cy="0"/>
          </a:xfrm>
          <a:prstGeom prst="line">
            <a:avLst/>
          </a:prstGeom>
          <a:noFill/>
          <a:ln w="0">
            <a:solidFill>
              <a:srgbClr val="000000"/>
            </a:solidFill>
            <a:prstDash val="solid"/>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2" name="Straight Connector 11"/>
          <p:cNvSpPr/>
          <p:nvPr/>
        </p:nvSpPr>
        <p:spPr>
          <a:xfrm flipH="1">
            <a:off x="6515100" y="6053851"/>
            <a:ext cx="228600" cy="0"/>
          </a:xfrm>
          <a:prstGeom prst="line">
            <a:avLst/>
          </a:prstGeom>
          <a:noFill/>
          <a:ln w="0">
            <a:solidFill>
              <a:srgbClr val="000000"/>
            </a:solidFill>
            <a:prstDash val="solid"/>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3" name="TextBox 12"/>
          <p:cNvSpPr txBox="1"/>
          <p:nvPr/>
        </p:nvSpPr>
        <p:spPr>
          <a:xfrm>
            <a:off x="4229100" y="5594491"/>
            <a:ext cx="1371599" cy="459360"/>
          </a:xfrm>
          <a:prstGeom prst="rect">
            <a:avLst/>
          </a:prstGeom>
          <a:noFill/>
          <a:ln>
            <a:noFill/>
          </a:ln>
        </p:spPr>
        <p:txBody>
          <a:bodyPr vert="horz" lIns="90000" tIns="45000" rIns="90000" bIns="45000" compatLnSpc="0">
            <a:spAutoFit/>
          </a:bodyPr>
          <a:lstStyle/>
          <a:p>
            <a:pPr marL="0" marR="0" lvl="0" indent="0" rtl="0" hangingPunct="0">
              <a:lnSpc>
                <a:spcPct val="100000"/>
              </a:lnSpc>
              <a:spcBef>
                <a:spcPts val="0"/>
              </a:spcBef>
              <a:spcAft>
                <a:spcPts val="0"/>
              </a:spcAft>
              <a:buNone/>
              <a:tabLst/>
            </a:pPr>
            <a:r>
              <a:rPr lang="en-US" sz="2600" b="0" i="0" u="none" strike="noStrike" kern="1200">
                <a:ln>
                  <a:noFill/>
                </a:ln>
                <a:latin typeface="Liberation Sans" pitchFamily="18"/>
                <a:ea typeface="DejaVu Sans" pitchFamily="2"/>
                <a:cs typeface="Lohit Hindi" pitchFamily="2"/>
              </a:rPr>
              <a:t>argc</a:t>
            </a:r>
          </a:p>
        </p:txBody>
      </p:sp>
      <p:sp>
        <p:nvSpPr>
          <p:cNvPr id="14" name="TextBox 13"/>
          <p:cNvSpPr txBox="1"/>
          <p:nvPr/>
        </p:nvSpPr>
        <p:spPr>
          <a:xfrm>
            <a:off x="2978100" y="6172291"/>
            <a:ext cx="3657600" cy="459360"/>
          </a:xfrm>
          <a:prstGeom prst="rect">
            <a:avLst/>
          </a:prstGeom>
          <a:noFill/>
          <a:ln>
            <a:noFill/>
          </a:ln>
        </p:spPr>
        <p:txBody>
          <a:bodyPr vert="horz" lIns="90000" tIns="45000" rIns="90000" bIns="45000" compatLnSpc="0">
            <a:spAutoFit/>
          </a:bodyPr>
          <a:lstStyle/>
          <a:p>
            <a:pPr marL="0" marR="0" lvl="0" indent="0" rtl="0" hangingPunct="0">
              <a:lnSpc>
                <a:spcPct val="100000"/>
              </a:lnSpc>
              <a:spcBef>
                <a:spcPts val="0"/>
              </a:spcBef>
              <a:spcAft>
                <a:spcPts val="0"/>
              </a:spcAft>
              <a:buNone/>
              <a:tabLst/>
            </a:pPr>
            <a:r>
              <a:rPr lang="en-US" sz="2600" b="0" i="0" u="none" strike="noStrike" kern="1200">
                <a:ln>
                  <a:noFill/>
                </a:ln>
                <a:latin typeface="Liberation Sans" pitchFamily="18"/>
                <a:ea typeface="DejaVu Sans" pitchFamily="2"/>
                <a:cs typeface="Lohit Hindi" pitchFamily="2"/>
              </a:rPr>
              <a:t>            *argv[]</a:t>
            </a:r>
          </a:p>
        </p:txBody>
      </p:sp>
      <p:sp>
        <p:nvSpPr>
          <p:cNvPr id="16" name="Straight Connector 15"/>
          <p:cNvSpPr/>
          <p:nvPr/>
        </p:nvSpPr>
        <p:spPr>
          <a:xfrm>
            <a:off x="2400299" y="4655970"/>
            <a:ext cx="228601" cy="0"/>
          </a:xfrm>
          <a:prstGeom prst="line">
            <a:avLst/>
          </a:prstGeom>
          <a:noFill/>
          <a:ln w="0">
            <a:solidFill>
              <a:srgbClr val="000000"/>
            </a:solidFill>
            <a:prstDash val="solid"/>
            <a:tailEnd type="arrow"/>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7" name="TextBox 16"/>
          <p:cNvSpPr txBox="1"/>
          <p:nvPr/>
        </p:nvSpPr>
        <p:spPr>
          <a:xfrm>
            <a:off x="2628900" y="2167651"/>
            <a:ext cx="4114800" cy="459360"/>
          </a:xfrm>
          <a:prstGeom prst="rect">
            <a:avLst/>
          </a:prstGeom>
          <a:noFill/>
          <a:ln>
            <a:noFill/>
          </a:ln>
        </p:spPr>
        <p:txBody>
          <a:bodyPr vert="horz" lIns="90000" tIns="45000" rIns="90000" bIns="45000" compatLnSpc="0">
            <a:spAutoFit/>
          </a:bodyPr>
          <a:lstStyle/>
          <a:p>
            <a:pPr marL="0" marR="0" lvl="0" indent="0" algn="ctr" rtl="0" hangingPunct="0">
              <a:lnSpc>
                <a:spcPct val="100000"/>
              </a:lnSpc>
              <a:spcBef>
                <a:spcPts val="0"/>
              </a:spcBef>
              <a:spcAft>
                <a:spcPts val="0"/>
              </a:spcAft>
              <a:buNone/>
              <a:tabLst/>
            </a:pPr>
            <a:r>
              <a:rPr lang="en-US" sz="2600" b="0" i="0" u="none" strike="noStrike" kern="1200">
                <a:ln>
                  <a:noFill/>
                </a:ln>
                <a:latin typeface="Liberation Sans" pitchFamily="18"/>
                <a:ea typeface="DejaVu Sans" pitchFamily="2"/>
                <a:cs typeface="Lohit Hindi" pitchFamily="2"/>
              </a:rPr>
              <a:t>char buf[100]</a:t>
            </a:r>
          </a:p>
        </p:txBody>
      </p:sp>
      <p:sp>
        <p:nvSpPr>
          <p:cNvPr id="18" name="Freeform 17"/>
          <p:cNvSpPr/>
          <p:nvPr/>
        </p:nvSpPr>
        <p:spPr>
          <a:xfrm>
            <a:off x="6743700" y="1697851"/>
            <a:ext cx="228600" cy="2743199"/>
          </a:xfrm>
          <a:custGeom>
            <a:avLst>
              <a:gd name="f0" fmla="val 1800"/>
              <a:gd name="f1" fmla="val 10800"/>
            </a:avLst>
            <a:gdLst>
              <a:gd name="f2" fmla="val 10800000"/>
              <a:gd name="f3" fmla="val 5400000"/>
              <a:gd name="f4" fmla="val 180"/>
              <a:gd name="f5" fmla="val w"/>
              <a:gd name="f6" fmla="val h"/>
              <a:gd name="f7" fmla="val 0"/>
              <a:gd name="f8" fmla="val 21600"/>
              <a:gd name="f9" fmla="val -2147483647"/>
              <a:gd name="f10" fmla="val 2147483647"/>
              <a:gd name="f11" fmla="val 5400"/>
              <a:gd name="f12" fmla="val 10800"/>
              <a:gd name="f13" fmla="val 16200"/>
              <a:gd name="f14" fmla="+- 0 0 0"/>
              <a:gd name="f15" fmla="*/ f5 1 21600"/>
              <a:gd name="f16" fmla="*/ f6 1 21600"/>
              <a:gd name="f17" fmla="pin 0 f0 5400"/>
              <a:gd name="f18" fmla="pin 0 f1 21600"/>
              <a:gd name="f19" fmla="*/ f14 f2 1"/>
              <a:gd name="f20" fmla="*/ f17 1 2"/>
              <a:gd name="f21" fmla="val f17"/>
              <a:gd name="f22" fmla="val f18"/>
              <a:gd name="f23" fmla="+- 21600 0 f17"/>
              <a:gd name="f24" fmla="*/ f17 10000 1"/>
              <a:gd name="f25" fmla="*/ 10800 f15 1"/>
              <a:gd name="f26" fmla="*/ f17 f16 1"/>
              <a:gd name="f27" fmla="*/ f8 f15 1"/>
              <a:gd name="f28" fmla="*/ f18 f16 1"/>
              <a:gd name="f29" fmla="*/ 0 f15 1"/>
              <a:gd name="f30" fmla="*/ 7800 f15 1"/>
              <a:gd name="f31" fmla="*/ 0 f16 1"/>
              <a:gd name="f32" fmla="*/ f19 1 f4"/>
              <a:gd name="f33" fmla="*/ 21600 f16 1"/>
              <a:gd name="f34" fmla="*/ 21600 f15 1"/>
              <a:gd name="f35" fmla="*/ 10800 f16 1"/>
              <a:gd name="f36" fmla="+- f22 0 f17"/>
              <a:gd name="f37" fmla="+- f22 0 f20"/>
              <a:gd name="f38" fmla="+- f22 f20 0"/>
              <a:gd name="f39" fmla="+- f22 f17 0"/>
              <a:gd name="f40" fmla="+- 21600 0 f20"/>
              <a:gd name="f41" fmla="*/ f24 1 31953"/>
              <a:gd name="f42" fmla="+- f32 0 f3"/>
              <a:gd name="f43" fmla="+- 21600 0 f41"/>
              <a:gd name="f44" fmla="*/ f41 f16 1"/>
              <a:gd name="f45" fmla="*/ f43 f16 1"/>
            </a:gdLst>
            <a:ahLst>
              <a:ahXY gdRefY="f0" minY="f7" maxY="f11">
                <a:pos x="f25" y="f26"/>
              </a:ahXY>
              <a:ahXY gdRefY="f1" minY="f7" maxY="f8">
                <a:pos x="f27" y="f28"/>
              </a:ahXY>
            </a:ahLst>
            <a:cxnLst>
              <a:cxn ang="3cd4">
                <a:pos x="hc" y="t"/>
              </a:cxn>
              <a:cxn ang="0">
                <a:pos x="r" y="vc"/>
              </a:cxn>
              <a:cxn ang="cd4">
                <a:pos x="hc" y="b"/>
              </a:cxn>
              <a:cxn ang="cd2">
                <a:pos x="l" y="vc"/>
              </a:cxn>
              <a:cxn ang="f42">
                <a:pos x="f29" y="f31"/>
              </a:cxn>
              <a:cxn ang="f42">
                <a:pos x="f29" y="f33"/>
              </a:cxn>
              <a:cxn ang="f42">
                <a:pos x="f34" y="f35"/>
              </a:cxn>
            </a:cxnLst>
            <a:rect l="f29" t="f44" r="f30" b="f45"/>
            <a:pathLst>
              <a:path w="21600" h="21600">
                <a:moveTo>
                  <a:pt x="f7" y="f7"/>
                </a:moveTo>
                <a:cubicBezTo>
                  <a:pt x="f11" y="f7"/>
                  <a:pt x="f12" y="f20"/>
                  <a:pt x="f12" y="f21"/>
                </a:cubicBezTo>
                <a:lnTo>
                  <a:pt x="f12" y="f36"/>
                </a:lnTo>
                <a:cubicBezTo>
                  <a:pt x="f12" y="f37"/>
                  <a:pt x="f13" y="f22"/>
                  <a:pt x="f8" y="f22"/>
                </a:cubicBezTo>
                <a:cubicBezTo>
                  <a:pt x="f13" y="f22"/>
                  <a:pt x="f12" y="f38"/>
                  <a:pt x="f12" y="f39"/>
                </a:cubicBezTo>
                <a:lnTo>
                  <a:pt x="f12" y="f23"/>
                </a:lnTo>
                <a:cubicBezTo>
                  <a:pt x="f12" y="f40"/>
                  <a:pt x="f11" y="f8"/>
                  <a:pt x="f7" y="f8"/>
                </a:cubicBezTo>
              </a:path>
            </a:pathLst>
          </a:custGeom>
          <a:noFill/>
          <a:ln w="0">
            <a:solidFill>
              <a:srgbClr val="000000"/>
            </a:solidFill>
            <a:prstDash val="solid"/>
          </a:ln>
        </p:spPr>
        <p:txBody>
          <a:bodyPr vert="horz" lIns="90000" tIns="45000" rIns="90000" bIns="45000" anchor="ctr"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9" name="Freeform 18"/>
          <p:cNvSpPr/>
          <p:nvPr/>
        </p:nvSpPr>
        <p:spPr>
          <a:xfrm>
            <a:off x="6743700" y="4682251"/>
            <a:ext cx="228600" cy="457200"/>
          </a:xfrm>
          <a:custGeom>
            <a:avLst>
              <a:gd name="f0" fmla="val 1800"/>
              <a:gd name="f1" fmla="val 10800"/>
            </a:avLst>
            <a:gdLst>
              <a:gd name="f2" fmla="val 10800000"/>
              <a:gd name="f3" fmla="val 5400000"/>
              <a:gd name="f4" fmla="val 180"/>
              <a:gd name="f5" fmla="val w"/>
              <a:gd name="f6" fmla="val h"/>
              <a:gd name="f7" fmla="val 0"/>
              <a:gd name="f8" fmla="val 21600"/>
              <a:gd name="f9" fmla="val -2147483647"/>
              <a:gd name="f10" fmla="val 2147483647"/>
              <a:gd name="f11" fmla="val 5400"/>
              <a:gd name="f12" fmla="val 10800"/>
              <a:gd name="f13" fmla="val 16200"/>
              <a:gd name="f14" fmla="+- 0 0 0"/>
              <a:gd name="f15" fmla="*/ f5 1 21600"/>
              <a:gd name="f16" fmla="*/ f6 1 21600"/>
              <a:gd name="f17" fmla="pin 0 f0 5400"/>
              <a:gd name="f18" fmla="pin 0 f1 21600"/>
              <a:gd name="f19" fmla="*/ f14 f2 1"/>
              <a:gd name="f20" fmla="*/ f17 1 2"/>
              <a:gd name="f21" fmla="val f17"/>
              <a:gd name="f22" fmla="val f18"/>
              <a:gd name="f23" fmla="+- 21600 0 f17"/>
              <a:gd name="f24" fmla="*/ f17 10000 1"/>
              <a:gd name="f25" fmla="*/ 10800 f15 1"/>
              <a:gd name="f26" fmla="*/ f17 f16 1"/>
              <a:gd name="f27" fmla="*/ f8 f15 1"/>
              <a:gd name="f28" fmla="*/ f18 f16 1"/>
              <a:gd name="f29" fmla="*/ 0 f15 1"/>
              <a:gd name="f30" fmla="*/ 7800 f15 1"/>
              <a:gd name="f31" fmla="*/ 0 f16 1"/>
              <a:gd name="f32" fmla="*/ f19 1 f4"/>
              <a:gd name="f33" fmla="*/ 21600 f16 1"/>
              <a:gd name="f34" fmla="*/ 21600 f15 1"/>
              <a:gd name="f35" fmla="*/ 10800 f16 1"/>
              <a:gd name="f36" fmla="+- f22 0 f17"/>
              <a:gd name="f37" fmla="+- f22 0 f20"/>
              <a:gd name="f38" fmla="+- f22 f20 0"/>
              <a:gd name="f39" fmla="+- f22 f17 0"/>
              <a:gd name="f40" fmla="+- 21600 0 f20"/>
              <a:gd name="f41" fmla="*/ f24 1 31953"/>
              <a:gd name="f42" fmla="+- f32 0 f3"/>
              <a:gd name="f43" fmla="+- 21600 0 f41"/>
              <a:gd name="f44" fmla="*/ f41 f16 1"/>
              <a:gd name="f45" fmla="*/ f43 f16 1"/>
            </a:gdLst>
            <a:ahLst>
              <a:ahXY gdRefY="f0" minY="f7" maxY="f11">
                <a:pos x="f25" y="f26"/>
              </a:ahXY>
              <a:ahXY gdRefY="f1" minY="f7" maxY="f8">
                <a:pos x="f27" y="f28"/>
              </a:ahXY>
            </a:ahLst>
            <a:cxnLst>
              <a:cxn ang="3cd4">
                <a:pos x="hc" y="t"/>
              </a:cxn>
              <a:cxn ang="0">
                <a:pos x="r" y="vc"/>
              </a:cxn>
              <a:cxn ang="cd4">
                <a:pos x="hc" y="b"/>
              </a:cxn>
              <a:cxn ang="cd2">
                <a:pos x="l" y="vc"/>
              </a:cxn>
              <a:cxn ang="f42">
                <a:pos x="f29" y="f31"/>
              </a:cxn>
              <a:cxn ang="f42">
                <a:pos x="f29" y="f33"/>
              </a:cxn>
              <a:cxn ang="f42">
                <a:pos x="f34" y="f35"/>
              </a:cxn>
            </a:cxnLst>
            <a:rect l="f29" t="f44" r="f30" b="f45"/>
            <a:pathLst>
              <a:path w="21600" h="21600">
                <a:moveTo>
                  <a:pt x="f7" y="f7"/>
                </a:moveTo>
                <a:cubicBezTo>
                  <a:pt x="f11" y="f7"/>
                  <a:pt x="f12" y="f20"/>
                  <a:pt x="f12" y="f21"/>
                </a:cubicBezTo>
                <a:lnTo>
                  <a:pt x="f12" y="f36"/>
                </a:lnTo>
                <a:cubicBezTo>
                  <a:pt x="f12" y="f37"/>
                  <a:pt x="f13" y="f22"/>
                  <a:pt x="f8" y="f22"/>
                </a:cubicBezTo>
                <a:cubicBezTo>
                  <a:pt x="f13" y="f22"/>
                  <a:pt x="f12" y="f38"/>
                  <a:pt x="f12" y="f39"/>
                </a:cubicBezTo>
                <a:lnTo>
                  <a:pt x="f12" y="f23"/>
                </a:lnTo>
                <a:cubicBezTo>
                  <a:pt x="f12" y="f40"/>
                  <a:pt x="f11" y="f8"/>
                  <a:pt x="f7" y="f8"/>
                </a:cubicBezTo>
              </a:path>
            </a:pathLst>
          </a:custGeom>
          <a:noFill/>
          <a:ln w="0">
            <a:solidFill>
              <a:srgbClr val="000000"/>
            </a:solidFill>
            <a:prstDash val="solid"/>
          </a:ln>
        </p:spPr>
        <p:txBody>
          <a:bodyPr vert="horz" lIns="90000" tIns="45000" rIns="90000" bIns="45000" anchor="ctr"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0" name="Freeform 19"/>
          <p:cNvSpPr/>
          <p:nvPr/>
        </p:nvSpPr>
        <p:spPr>
          <a:xfrm>
            <a:off x="6743700" y="5139451"/>
            <a:ext cx="228600" cy="457200"/>
          </a:xfrm>
          <a:custGeom>
            <a:avLst>
              <a:gd name="f0" fmla="val 1800"/>
              <a:gd name="f1" fmla="val 10800"/>
            </a:avLst>
            <a:gdLst>
              <a:gd name="f2" fmla="val 10800000"/>
              <a:gd name="f3" fmla="val 5400000"/>
              <a:gd name="f4" fmla="val 180"/>
              <a:gd name="f5" fmla="val w"/>
              <a:gd name="f6" fmla="val h"/>
              <a:gd name="f7" fmla="val 0"/>
              <a:gd name="f8" fmla="val 21600"/>
              <a:gd name="f9" fmla="val -2147483647"/>
              <a:gd name="f10" fmla="val 2147483647"/>
              <a:gd name="f11" fmla="val 5400"/>
              <a:gd name="f12" fmla="val 10800"/>
              <a:gd name="f13" fmla="val 16200"/>
              <a:gd name="f14" fmla="+- 0 0 0"/>
              <a:gd name="f15" fmla="*/ f5 1 21600"/>
              <a:gd name="f16" fmla="*/ f6 1 21600"/>
              <a:gd name="f17" fmla="pin 0 f0 5400"/>
              <a:gd name="f18" fmla="pin 0 f1 21600"/>
              <a:gd name="f19" fmla="*/ f14 f2 1"/>
              <a:gd name="f20" fmla="*/ f17 1 2"/>
              <a:gd name="f21" fmla="val f17"/>
              <a:gd name="f22" fmla="val f18"/>
              <a:gd name="f23" fmla="+- 21600 0 f17"/>
              <a:gd name="f24" fmla="*/ f17 10000 1"/>
              <a:gd name="f25" fmla="*/ 10800 f15 1"/>
              <a:gd name="f26" fmla="*/ f17 f16 1"/>
              <a:gd name="f27" fmla="*/ f8 f15 1"/>
              <a:gd name="f28" fmla="*/ f18 f16 1"/>
              <a:gd name="f29" fmla="*/ 0 f15 1"/>
              <a:gd name="f30" fmla="*/ 7800 f15 1"/>
              <a:gd name="f31" fmla="*/ 0 f16 1"/>
              <a:gd name="f32" fmla="*/ f19 1 f4"/>
              <a:gd name="f33" fmla="*/ 21600 f16 1"/>
              <a:gd name="f34" fmla="*/ 21600 f15 1"/>
              <a:gd name="f35" fmla="*/ 10800 f16 1"/>
              <a:gd name="f36" fmla="+- f22 0 f17"/>
              <a:gd name="f37" fmla="+- f22 0 f20"/>
              <a:gd name="f38" fmla="+- f22 f20 0"/>
              <a:gd name="f39" fmla="+- f22 f17 0"/>
              <a:gd name="f40" fmla="+- 21600 0 f20"/>
              <a:gd name="f41" fmla="*/ f24 1 31953"/>
              <a:gd name="f42" fmla="+- f32 0 f3"/>
              <a:gd name="f43" fmla="+- 21600 0 f41"/>
              <a:gd name="f44" fmla="*/ f41 f16 1"/>
              <a:gd name="f45" fmla="*/ f43 f16 1"/>
            </a:gdLst>
            <a:ahLst>
              <a:ahXY gdRefY="f0" minY="f7" maxY="f11">
                <a:pos x="f25" y="f26"/>
              </a:ahXY>
              <a:ahXY gdRefY="f1" minY="f7" maxY="f8">
                <a:pos x="f27" y="f28"/>
              </a:ahXY>
            </a:ahLst>
            <a:cxnLst>
              <a:cxn ang="3cd4">
                <a:pos x="hc" y="t"/>
              </a:cxn>
              <a:cxn ang="0">
                <a:pos x="r" y="vc"/>
              </a:cxn>
              <a:cxn ang="cd4">
                <a:pos x="hc" y="b"/>
              </a:cxn>
              <a:cxn ang="cd2">
                <a:pos x="l" y="vc"/>
              </a:cxn>
              <a:cxn ang="f42">
                <a:pos x="f29" y="f31"/>
              </a:cxn>
              <a:cxn ang="f42">
                <a:pos x="f29" y="f33"/>
              </a:cxn>
              <a:cxn ang="f42">
                <a:pos x="f34" y="f35"/>
              </a:cxn>
            </a:cxnLst>
            <a:rect l="f29" t="f44" r="f30" b="f45"/>
            <a:pathLst>
              <a:path w="21600" h="21600">
                <a:moveTo>
                  <a:pt x="f7" y="f7"/>
                </a:moveTo>
                <a:cubicBezTo>
                  <a:pt x="f11" y="f7"/>
                  <a:pt x="f12" y="f20"/>
                  <a:pt x="f12" y="f21"/>
                </a:cubicBezTo>
                <a:lnTo>
                  <a:pt x="f12" y="f36"/>
                </a:lnTo>
                <a:cubicBezTo>
                  <a:pt x="f12" y="f37"/>
                  <a:pt x="f13" y="f22"/>
                  <a:pt x="f8" y="f22"/>
                </a:cubicBezTo>
                <a:cubicBezTo>
                  <a:pt x="f13" y="f22"/>
                  <a:pt x="f12" y="f38"/>
                  <a:pt x="f12" y="f39"/>
                </a:cubicBezTo>
                <a:lnTo>
                  <a:pt x="f12" y="f23"/>
                </a:lnTo>
                <a:cubicBezTo>
                  <a:pt x="f12" y="f40"/>
                  <a:pt x="f11" y="f8"/>
                  <a:pt x="f7" y="f8"/>
                </a:cubicBezTo>
              </a:path>
            </a:pathLst>
          </a:custGeom>
          <a:noFill/>
          <a:ln w="0">
            <a:solidFill>
              <a:srgbClr val="000000"/>
            </a:solidFill>
            <a:prstDash val="solid"/>
          </a:ln>
        </p:spPr>
        <p:txBody>
          <a:bodyPr vert="horz" lIns="90000" tIns="45000" rIns="90000" bIns="45000" anchor="ctr"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2" name="TextBox 21"/>
          <p:cNvSpPr txBox="1"/>
          <p:nvPr/>
        </p:nvSpPr>
        <p:spPr>
          <a:xfrm>
            <a:off x="6934200" y="4682251"/>
            <a:ext cx="1600200" cy="430200"/>
          </a:xfrm>
          <a:prstGeom prst="rect">
            <a:avLst/>
          </a:prstGeom>
          <a:noFill/>
          <a:ln>
            <a:noFill/>
          </a:ln>
        </p:spPr>
        <p:txBody>
          <a:bodyPr vert="horz" lIns="90000" tIns="45000" rIns="90000" bIns="45000" compatLnSpc="0">
            <a:spAutoFit/>
          </a:bodyPr>
          <a:lstStyle/>
          <a:p>
            <a:pPr marL="0" marR="0" lvl="0" indent="0" rtl="0" hangingPunct="0">
              <a:lnSpc>
                <a:spcPct val="100000"/>
              </a:lnSpc>
              <a:spcBef>
                <a:spcPts val="0"/>
              </a:spcBef>
              <a:spcAft>
                <a:spcPts val="0"/>
              </a:spcAft>
              <a:buNone/>
              <a:tabLst/>
              <a:defRPr>
                <a:solidFill>
                  <a:srgbClr val="FFFFFF"/>
                </a:solidFill>
              </a:defRPr>
            </a:pPr>
            <a:r>
              <a:rPr lang="en-US" sz="2400" b="0" i="0" u="none" strike="noStrike" kern="1200" dirty="0">
                <a:ln>
                  <a:noFill/>
                </a:ln>
                <a:solidFill>
                  <a:srgbClr val="FFFFFF"/>
                </a:solidFill>
                <a:latin typeface="Liberation Sans" pitchFamily="18"/>
                <a:ea typeface="DejaVu Sans" pitchFamily="2"/>
                <a:cs typeface="Lohit Hindi" pitchFamily="2"/>
              </a:rPr>
              <a:t>4 bytes</a:t>
            </a:r>
          </a:p>
        </p:txBody>
      </p:sp>
      <p:sp>
        <p:nvSpPr>
          <p:cNvPr id="25" name="TextBox 24"/>
          <p:cNvSpPr txBox="1"/>
          <p:nvPr/>
        </p:nvSpPr>
        <p:spPr>
          <a:xfrm>
            <a:off x="1676400" y="1328519"/>
            <a:ext cx="838199" cy="369332"/>
          </a:xfrm>
          <a:prstGeom prst="rect">
            <a:avLst/>
          </a:prstGeom>
          <a:noFill/>
        </p:spPr>
        <p:txBody>
          <a:bodyPr wrap="square" rtlCol="0">
            <a:spAutoFit/>
          </a:bodyPr>
          <a:lstStyle/>
          <a:p>
            <a:r>
              <a:rPr lang="en-US" dirty="0" smtClean="0"/>
              <a:t>ESP</a:t>
            </a:r>
            <a:endParaRPr lang="en-US" dirty="0"/>
          </a:p>
        </p:txBody>
      </p:sp>
      <p:sp>
        <p:nvSpPr>
          <p:cNvPr id="26" name="TextBox 25"/>
          <p:cNvSpPr txBox="1"/>
          <p:nvPr/>
        </p:nvSpPr>
        <p:spPr>
          <a:xfrm>
            <a:off x="1779607" y="4502124"/>
            <a:ext cx="838199" cy="369332"/>
          </a:xfrm>
          <a:prstGeom prst="rect">
            <a:avLst/>
          </a:prstGeom>
          <a:noFill/>
        </p:spPr>
        <p:txBody>
          <a:bodyPr wrap="square" rtlCol="0">
            <a:spAutoFit/>
          </a:bodyPr>
          <a:lstStyle/>
          <a:p>
            <a:r>
              <a:rPr lang="en-US" dirty="0" smtClean="0"/>
              <a:t>EBP</a:t>
            </a:r>
            <a:endParaRPr lang="en-US" dirty="0"/>
          </a:p>
        </p:txBody>
      </p:sp>
      <p:sp>
        <p:nvSpPr>
          <p:cNvPr id="27" name="TextBox 26"/>
          <p:cNvSpPr txBox="1"/>
          <p:nvPr/>
        </p:nvSpPr>
        <p:spPr>
          <a:xfrm>
            <a:off x="6981463" y="2897385"/>
            <a:ext cx="838199" cy="923330"/>
          </a:xfrm>
          <a:prstGeom prst="rect">
            <a:avLst/>
          </a:prstGeom>
          <a:noFill/>
        </p:spPr>
        <p:txBody>
          <a:bodyPr wrap="square" rtlCol="0">
            <a:spAutoFit/>
          </a:bodyPr>
          <a:lstStyle/>
          <a:p>
            <a:r>
              <a:rPr lang="en-US" dirty="0" smtClean="0"/>
              <a:t>100 byte buffer</a:t>
            </a:r>
            <a:endParaRPr lang="en-US" dirty="0"/>
          </a:p>
        </p:txBody>
      </p:sp>
      <p:sp>
        <p:nvSpPr>
          <p:cNvPr id="29" name="TextBox 28"/>
          <p:cNvSpPr txBox="1"/>
          <p:nvPr/>
        </p:nvSpPr>
        <p:spPr>
          <a:xfrm>
            <a:off x="7001718" y="4697724"/>
            <a:ext cx="1189782" cy="369332"/>
          </a:xfrm>
          <a:prstGeom prst="rect">
            <a:avLst/>
          </a:prstGeom>
          <a:noFill/>
        </p:spPr>
        <p:txBody>
          <a:bodyPr wrap="square" rtlCol="0">
            <a:spAutoFit/>
          </a:bodyPr>
          <a:lstStyle/>
          <a:p>
            <a:r>
              <a:rPr lang="en-US" dirty="0" smtClean="0"/>
              <a:t>4 bytes</a:t>
            </a:r>
            <a:endParaRPr lang="en-US" dirty="0"/>
          </a:p>
        </p:txBody>
      </p:sp>
      <p:sp>
        <p:nvSpPr>
          <p:cNvPr id="31" name="TextBox 30"/>
          <p:cNvSpPr txBox="1"/>
          <p:nvPr/>
        </p:nvSpPr>
        <p:spPr>
          <a:xfrm>
            <a:off x="6989661" y="5221053"/>
            <a:ext cx="1189782" cy="369332"/>
          </a:xfrm>
          <a:prstGeom prst="rect">
            <a:avLst/>
          </a:prstGeom>
          <a:noFill/>
        </p:spPr>
        <p:txBody>
          <a:bodyPr wrap="square" rtlCol="0">
            <a:spAutoFit/>
          </a:bodyPr>
          <a:lstStyle/>
          <a:p>
            <a:r>
              <a:rPr lang="en-US" dirty="0" smtClean="0"/>
              <a:t>4 bytes</a:t>
            </a:r>
            <a:endParaRPr lang="en-US" dirty="0"/>
          </a:p>
        </p:txBody>
      </p:sp>
      <p:sp>
        <p:nvSpPr>
          <p:cNvPr id="28" name="Freeform 27"/>
          <p:cNvSpPr/>
          <p:nvPr/>
        </p:nvSpPr>
        <p:spPr>
          <a:xfrm>
            <a:off x="3543300" y="1513185"/>
            <a:ext cx="2286000" cy="4114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90016"/>
          </a:solidFill>
          <a:ln w="0">
            <a:solidFill>
              <a:srgbClr val="000000"/>
            </a:solidFill>
            <a:prstDash val="solid"/>
          </a:ln>
        </p:spPr>
        <p:txBody>
          <a:bodyPr vert="horz" lIns="90000" tIns="45000" rIns="90000" bIns="45000" anchor="ctr" anchorCtr="0" compatLnSpc="0"/>
          <a:lstStyle/>
          <a:p>
            <a:pPr marL="0" marR="0" lvl="0" indent="0" algn="ctr" rtl="0" hangingPunct="0">
              <a:lnSpc>
                <a:spcPct val="100000"/>
              </a:lnSpc>
              <a:spcBef>
                <a:spcPts val="0"/>
              </a:spcBef>
              <a:spcAft>
                <a:spcPts val="0"/>
              </a:spcAft>
              <a:buNone/>
              <a:tabLst/>
              <a:defRPr>
                <a:solidFill>
                  <a:srgbClr val="FFFFFF"/>
                </a:solidFill>
              </a:defRPr>
            </a:pPr>
            <a:endParaRPr lang="en-US" sz="1800" b="0" i="0" u="none" strike="noStrike" kern="1200" dirty="0">
              <a:ln>
                <a:noFill/>
              </a:ln>
              <a:solidFill>
                <a:srgbClr val="FFFFFF"/>
              </a:solidFill>
              <a:latin typeface="Liberation Sans" pitchFamily="18"/>
              <a:ea typeface="DejaVu Sans" pitchFamily="2"/>
              <a:cs typeface="Lohit Hindi" pitchFamily="2"/>
            </a:endParaRPr>
          </a:p>
          <a:p>
            <a:pPr marL="0" marR="0" lvl="0" indent="0" algn="ctr" rtl="0" hangingPunct="0">
              <a:lnSpc>
                <a:spcPct val="100000"/>
              </a:lnSpc>
              <a:spcBef>
                <a:spcPts val="0"/>
              </a:spcBef>
              <a:spcAft>
                <a:spcPts val="0"/>
              </a:spcAft>
              <a:buNone/>
              <a:tabLst/>
              <a:defRPr>
                <a:solidFill>
                  <a:srgbClr val="FFFFFF"/>
                </a:solidFill>
              </a:defRPr>
            </a:pPr>
            <a:endParaRPr lang="en-US" sz="1800" b="0" i="0" u="none" strike="noStrike" kern="1200" dirty="0">
              <a:ln>
                <a:noFill/>
              </a:ln>
              <a:solidFill>
                <a:srgbClr val="FFFFFF"/>
              </a:solidFill>
              <a:latin typeface="Liberation Sans" pitchFamily="18"/>
              <a:ea typeface="DejaVu Sans" pitchFamily="2"/>
              <a:cs typeface="Lohit Hindi" pitchFamily="2"/>
            </a:endParaRPr>
          </a:p>
          <a:p>
            <a:pPr marL="0" marR="0" lvl="0" indent="0" algn="ctr" rtl="0" hangingPunct="0">
              <a:lnSpc>
                <a:spcPct val="100000"/>
              </a:lnSpc>
              <a:spcBef>
                <a:spcPts val="0"/>
              </a:spcBef>
              <a:spcAft>
                <a:spcPts val="0"/>
              </a:spcAft>
              <a:buNone/>
              <a:tabLst/>
              <a:defRPr>
                <a:solidFill>
                  <a:srgbClr val="FFFFFF"/>
                </a:solidFill>
              </a:defRPr>
            </a:pPr>
            <a:endParaRPr lang="en-US" sz="1800" b="0" i="0" u="none" strike="noStrike" kern="1200" dirty="0">
              <a:ln>
                <a:noFill/>
              </a:ln>
              <a:solidFill>
                <a:srgbClr val="FFFFFF"/>
              </a:solidFill>
              <a:latin typeface="Liberation Sans" pitchFamily="18"/>
              <a:ea typeface="DejaVu Sans" pitchFamily="2"/>
              <a:cs typeface="Lohit Hindi" pitchFamily="2"/>
            </a:endParaRPr>
          </a:p>
          <a:p>
            <a:pPr marL="0" marR="0" lvl="0" indent="0" algn="ctr" rtl="0" hangingPunct="0">
              <a:lnSpc>
                <a:spcPct val="100000"/>
              </a:lnSpc>
              <a:spcBef>
                <a:spcPts val="0"/>
              </a:spcBef>
              <a:spcAft>
                <a:spcPts val="0"/>
              </a:spcAft>
              <a:buNone/>
              <a:tabLst/>
              <a:defRPr>
                <a:solidFill>
                  <a:srgbClr val="FFFFFF"/>
                </a:solidFill>
              </a:defRPr>
            </a:pPr>
            <a:endParaRPr lang="en-US" sz="1800" b="0" i="0" u="none" strike="noStrike" kern="1200" dirty="0">
              <a:ln>
                <a:noFill/>
              </a:ln>
              <a:solidFill>
                <a:srgbClr val="FFFFFF"/>
              </a:solidFill>
              <a:latin typeface="Liberation Sans" pitchFamily="18"/>
              <a:ea typeface="DejaVu Sans" pitchFamily="2"/>
              <a:cs typeface="Lohit Hindi" pitchFamily="2"/>
            </a:endParaRPr>
          </a:p>
          <a:p>
            <a:pPr marL="0" marR="0" lvl="0" indent="0" algn="ctr" rtl="0" hangingPunct="0">
              <a:lnSpc>
                <a:spcPct val="100000"/>
              </a:lnSpc>
              <a:spcBef>
                <a:spcPts val="0"/>
              </a:spcBef>
              <a:spcAft>
                <a:spcPts val="0"/>
              </a:spcAft>
              <a:buNone/>
              <a:tabLst/>
              <a:defRPr>
                <a:solidFill>
                  <a:srgbClr val="FFFFFF"/>
                </a:solidFill>
              </a:defRPr>
            </a:pPr>
            <a:endParaRPr lang="en-US" sz="1800" b="0" i="0" u="none" strike="noStrike" kern="1200" dirty="0">
              <a:ln>
                <a:noFill/>
              </a:ln>
              <a:solidFill>
                <a:srgbClr val="FFFFFF"/>
              </a:solidFill>
              <a:latin typeface="Liberation Sans" pitchFamily="18"/>
              <a:ea typeface="DejaVu Sans" pitchFamily="2"/>
              <a:cs typeface="Lohit Hindi" pitchFamily="2"/>
            </a:endParaRPr>
          </a:p>
          <a:p>
            <a:pPr marL="0" marR="0" lvl="0" indent="0" algn="ctr" rtl="0" hangingPunct="0">
              <a:lnSpc>
                <a:spcPct val="100000"/>
              </a:lnSpc>
              <a:spcBef>
                <a:spcPts val="0"/>
              </a:spcBef>
              <a:spcAft>
                <a:spcPts val="0"/>
              </a:spcAft>
              <a:buNone/>
              <a:tabLst/>
              <a:defRPr>
                <a:solidFill>
                  <a:srgbClr val="FFFFFF"/>
                </a:solidFill>
              </a:defRPr>
            </a:pPr>
            <a:endParaRPr lang="en-US" sz="1800" b="0" i="0" u="none" strike="noStrike" kern="1200" dirty="0">
              <a:ln>
                <a:noFill/>
              </a:ln>
              <a:solidFill>
                <a:srgbClr val="FFFFFF"/>
              </a:solidFill>
              <a:latin typeface="Liberation Sans" pitchFamily="18"/>
              <a:ea typeface="DejaVu Sans" pitchFamily="2"/>
              <a:cs typeface="Lohit Hindi" pitchFamily="2"/>
            </a:endParaRPr>
          </a:p>
          <a:p>
            <a:pPr marL="0" marR="0" lvl="0" indent="0" algn="ctr" rtl="0" hangingPunct="0">
              <a:lnSpc>
                <a:spcPct val="100000"/>
              </a:lnSpc>
              <a:spcBef>
                <a:spcPts val="0"/>
              </a:spcBef>
              <a:spcAft>
                <a:spcPts val="0"/>
              </a:spcAft>
              <a:buNone/>
              <a:tabLst/>
              <a:defRPr>
                <a:solidFill>
                  <a:srgbClr val="FFFFFF"/>
                </a:solidFill>
              </a:defRPr>
            </a:pPr>
            <a:endParaRPr lang="en-US" sz="1800" b="0" i="0" u="none" strike="noStrike" kern="1200" dirty="0">
              <a:ln>
                <a:noFill/>
              </a:ln>
              <a:solidFill>
                <a:srgbClr val="FFFFFF"/>
              </a:solidFill>
              <a:latin typeface="Liberation Sans" pitchFamily="18"/>
              <a:ea typeface="DejaVu Sans" pitchFamily="2"/>
              <a:cs typeface="Lohit Hindi" pitchFamily="2"/>
            </a:endParaRPr>
          </a:p>
          <a:p>
            <a:pPr marL="0" marR="0" lvl="0" indent="0" algn="ctr" rtl="0" hangingPunct="0">
              <a:lnSpc>
                <a:spcPct val="100000"/>
              </a:lnSpc>
              <a:spcBef>
                <a:spcPts val="0"/>
              </a:spcBef>
              <a:spcAft>
                <a:spcPts val="0"/>
              </a:spcAft>
              <a:buNone/>
              <a:tabLst/>
              <a:defRPr>
                <a:solidFill>
                  <a:srgbClr val="FFFFFF"/>
                </a:solidFill>
              </a:defRPr>
            </a:pPr>
            <a:endParaRPr lang="en-US" sz="1800" b="0" i="0" u="none" strike="noStrike" kern="1200" dirty="0">
              <a:ln>
                <a:noFill/>
              </a:ln>
              <a:solidFill>
                <a:srgbClr val="FFFFFF"/>
              </a:solidFill>
              <a:latin typeface="Liberation Sans" pitchFamily="18"/>
              <a:ea typeface="DejaVu Sans" pitchFamily="2"/>
              <a:cs typeface="Lohit Hindi" pitchFamily="2"/>
            </a:endParaRPr>
          </a:p>
          <a:p>
            <a:pPr marL="0" marR="0" lvl="0" indent="0" algn="ctr" rtl="0" hangingPunct="0">
              <a:lnSpc>
                <a:spcPct val="100000"/>
              </a:lnSpc>
              <a:spcBef>
                <a:spcPts val="0"/>
              </a:spcBef>
              <a:spcAft>
                <a:spcPts val="0"/>
              </a:spcAft>
              <a:buNone/>
              <a:tabLst/>
              <a:defRPr>
                <a:solidFill>
                  <a:srgbClr val="FFFFFF"/>
                </a:solidFill>
              </a:defRPr>
            </a:pPr>
            <a:endParaRPr lang="en-US" sz="1800" b="0" i="0" u="none" strike="noStrike" kern="1200" dirty="0">
              <a:ln>
                <a:noFill/>
              </a:ln>
              <a:solidFill>
                <a:srgbClr val="FFFFFF"/>
              </a:solidFill>
              <a:latin typeface="Liberation Sans" pitchFamily="18"/>
              <a:ea typeface="DejaVu Sans" pitchFamily="2"/>
              <a:cs typeface="Lohit Hindi" pitchFamily="2"/>
            </a:endParaRPr>
          </a:p>
          <a:p>
            <a:pPr marL="0" marR="0" lvl="0" indent="0" algn="ctr" rtl="0" hangingPunct="0">
              <a:lnSpc>
                <a:spcPct val="100000"/>
              </a:lnSpc>
              <a:spcBef>
                <a:spcPts val="0"/>
              </a:spcBef>
              <a:spcAft>
                <a:spcPts val="0"/>
              </a:spcAft>
              <a:buNone/>
              <a:tabLst/>
              <a:defRPr>
                <a:solidFill>
                  <a:srgbClr val="FFFFFF"/>
                </a:solidFill>
              </a:defRPr>
            </a:pPr>
            <a:endParaRPr lang="en-US" sz="1800" b="0" i="0" u="none" strike="noStrike" kern="1200" dirty="0">
              <a:ln>
                <a:noFill/>
              </a:ln>
              <a:solidFill>
                <a:srgbClr val="FFFFFF"/>
              </a:solidFill>
              <a:latin typeface="Liberation Sans" pitchFamily="18"/>
              <a:ea typeface="DejaVu Sans" pitchFamily="2"/>
              <a:cs typeface="Lohit Hindi" pitchFamily="2"/>
            </a:endParaRPr>
          </a:p>
          <a:p>
            <a:pPr marL="0" marR="0" lvl="0" indent="0" algn="ctr" rtl="0" hangingPunct="0">
              <a:lnSpc>
                <a:spcPct val="100000"/>
              </a:lnSpc>
              <a:spcBef>
                <a:spcPts val="0"/>
              </a:spcBef>
              <a:spcAft>
                <a:spcPts val="0"/>
              </a:spcAft>
              <a:buNone/>
              <a:tabLst/>
              <a:defRPr>
                <a:solidFill>
                  <a:srgbClr val="FFFFFF"/>
                </a:solidFill>
              </a:defRPr>
            </a:pPr>
            <a:endParaRPr lang="en-US" sz="1800" b="0" i="0" u="none" strike="noStrike" kern="1200" dirty="0">
              <a:ln>
                <a:noFill/>
              </a:ln>
              <a:solidFill>
                <a:srgbClr val="FFFFFF"/>
              </a:solidFill>
              <a:latin typeface="Liberation Sans" pitchFamily="18"/>
              <a:ea typeface="DejaVu Sans" pitchFamily="2"/>
              <a:cs typeface="Lohit Hindi" pitchFamily="2"/>
            </a:endParaRPr>
          </a:p>
          <a:p>
            <a:pPr marL="0" marR="0" lvl="0" indent="0" algn="ctr" rtl="0" hangingPunct="0">
              <a:lnSpc>
                <a:spcPct val="100000"/>
              </a:lnSpc>
              <a:spcBef>
                <a:spcPts val="0"/>
              </a:spcBef>
              <a:spcAft>
                <a:spcPts val="0"/>
              </a:spcAft>
              <a:buNone/>
              <a:tabLst/>
              <a:defRPr>
                <a:solidFill>
                  <a:srgbClr val="FFFFFF"/>
                </a:solidFill>
              </a:defRPr>
            </a:pPr>
            <a:endParaRPr lang="en-US" sz="1800" b="0" i="0" u="none" strike="noStrike" kern="1200" dirty="0">
              <a:ln>
                <a:noFill/>
              </a:ln>
              <a:solidFill>
                <a:srgbClr val="FFFFFF"/>
              </a:solidFill>
              <a:latin typeface="Liberation Sans" pitchFamily="18"/>
              <a:ea typeface="DejaVu Sans" pitchFamily="2"/>
              <a:cs typeface="Lohit Hindi" pitchFamily="2"/>
            </a:endParaRPr>
          </a:p>
          <a:p>
            <a:pPr marL="0" marR="0" lvl="0" indent="0" algn="ctr" rtl="0" hangingPunct="0">
              <a:lnSpc>
                <a:spcPct val="100000"/>
              </a:lnSpc>
              <a:spcBef>
                <a:spcPts val="0"/>
              </a:spcBef>
              <a:spcAft>
                <a:spcPts val="0"/>
              </a:spcAft>
              <a:buNone/>
              <a:tabLst/>
              <a:defRPr>
                <a:solidFill>
                  <a:srgbClr val="FFFFFF"/>
                </a:solidFill>
              </a:defRPr>
            </a:pPr>
            <a:endParaRPr lang="en-US" sz="1800" b="0" i="0" u="none" strike="noStrike" kern="1200" dirty="0">
              <a:ln>
                <a:noFill/>
              </a:ln>
              <a:solidFill>
                <a:srgbClr val="FFFFFF"/>
              </a:solidFill>
              <a:latin typeface="Liberation Sans" pitchFamily="18"/>
              <a:ea typeface="DejaVu Sans" pitchFamily="2"/>
              <a:cs typeface="Lohit Hindi" pitchFamily="2"/>
            </a:endParaRPr>
          </a:p>
          <a:p>
            <a:pPr marL="0" marR="0" lvl="0" indent="0" algn="ctr" rtl="0" hangingPunct="0">
              <a:lnSpc>
                <a:spcPct val="100000"/>
              </a:lnSpc>
              <a:spcBef>
                <a:spcPts val="0"/>
              </a:spcBef>
              <a:spcAft>
                <a:spcPts val="0"/>
              </a:spcAft>
              <a:buNone/>
              <a:tabLst/>
              <a:defRPr>
                <a:solidFill>
                  <a:srgbClr val="FFFFFF"/>
                </a:solidFill>
              </a:defRPr>
            </a:pPr>
            <a:endParaRPr lang="en-US" sz="1800" b="0" i="0" u="none" strike="noStrike" kern="1200" dirty="0">
              <a:ln>
                <a:noFill/>
              </a:ln>
              <a:solidFill>
                <a:srgbClr val="FFFFFF"/>
              </a:solidFill>
              <a:latin typeface="Liberation Sans" pitchFamily="18"/>
              <a:ea typeface="DejaVu Sans" pitchFamily="2"/>
              <a:cs typeface="Lohit Hindi" pitchFamily="2"/>
            </a:endParaRPr>
          </a:p>
          <a:p>
            <a:pPr marL="0" marR="0" lvl="0" indent="0" algn="ctr" rtl="0" hangingPunct="0">
              <a:lnSpc>
                <a:spcPct val="100000"/>
              </a:lnSpc>
              <a:spcBef>
                <a:spcPts val="0"/>
              </a:spcBef>
              <a:spcAft>
                <a:spcPts val="0"/>
              </a:spcAft>
              <a:buNone/>
              <a:tabLst/>
              <a:defRPr>
                <a:solidFill>
                  <a:srgbClr val="FFFFFF"/>
                </a:solidFill>
              </a:defRPr>
            </a:pPr>
            <a:r>
              <a:rPr lang="en-US" sz="1800" b="0" i="0" u="none" strike="noStrike" kern="1200" dirty="0" smtClean="0">
                <a:ln>
                  <a:noFill/>
                </a:ln>
                <a:solidFill>
                  <a:srgbClr val="FFFFFF"/>
                </a:solidFill>
                <a:latin typeface="Liberation Sans" pitchFamily="18"/>
                <a:ea typeface="DejaVu Sans" pitchFamily="2"/>
                <a:cs typeface="Lohit Hindi" pitchFamily="2"/>
              </a:rPr>
              <a:t>0xdeadbeef</a:t>
            </a:r>
            <a:endParaRPr lang="en-US" sz="1800" b="0" i="0" u="none" strike="noStrike" kern="1200" dirty="0">
              <a:ln>
                <a:noFill/>
              </a:ln>
              <a:solidFill>
                <a:srgbClr val="FFFFFF"/>
              </a:solidFill>
              <a:latin typeface="Liberation Sans" pitchFamily="18"/>
              <a:ea typeface="DejaVu Sans" pitchFamily="2"/>
              <a:cs typeface="Lohit Hindi" pitchFamily="2"/>
            </a:endParaRPr>
          </a:p>
        </p:txBody>
      </p:sp>
      <p:sp>
        <p:nvSpPr>
          <p:cNvPr id="30" name="Straight Connector 29"/>
          <p:cNvSpPr/>
          <p:nvPr/>
        </p:nvSpPr>
        <p:spPr>
          <a:xfrm flipH="1">
            <a:off x="4673700" y="2823585"/>
            <a:ext cx="12600" cy="1627560"/>
          </a:xfrm>
          <a:prstGeom prst="line">
            <a:avLst/>
          </a:prstGeom>
          <a:noFill/>
          <a:ln w="0">
            <a:solidFill>
              <a:srgbClr val="000000"/>
            </a:solidFill>
            <a:prstDash val="solid"/>
            <a:tailEnd type="arrow"/>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2" name="TextBox 31"/>
          <p:cNvSpPr txBox="1"/>
          <p:nvPr/>
        </p:nvSpPr>
        <p:spPr>
          <a:xfrm>
            <a:off x="3885299" y="1705785"/>
            <a:ext cx="1486800" cy="602280"/>
          </a:xfrm>
          <a:prstGeom prst="rect">
            <a:avLst/>
          </a:prstGeom>
          <a:noFill/>
          <a:ln>
            <a:noFill/>
          </a:ln>
        </p:spPr>
        <p:txBody>
          <a:bodyPr vert="horz" lIns="90000" tIns="45000" rIns="90000" bIns="45000" anchorCtr="0" compatLnSpc="0">
            <a:spAutoFit/>
          </a:bodyPr>
          <a:lstStyle/>
          <a:p>
            <a:pPr marL="0" marR="0" lvl="0" indent="0" algn="ctr" rtl="0" hangingPunct="0">
              <a:lnSpc>
                <a:spcPct val="100000"/>
              </a:lnSpc>
              <a:spcBef>
                <a:spcPts val="0"/>
              </a:spcBef>
              <a:spcAft>
                <a:spcPts val="0"/>
              </a:spcAft>
              <a:buNone/>
              <a:tabLst/>
              <a:defRPr>
                <a:solidFill>
                  <a:srgbClr val="FFFFFF"/>
                </a:solidFill>
              </a:defRPr>
            </a:pPr>
            <a:r>
              <a:rPr lang="en-US" sz="1800" b="0" i="0" u="none" strike="noStrike" kern="1200">
                <a:ln>
                  <a:noFill/>
                </a:ln>
                <a:solidFill>
                  <a:srgbClr val="FFFFFF"/>
                </a:solidFill>
                <a:latin typeface="Liberation Sans" pitchFamily="18"/>
                <a:ea typeface="DejaVu Sans" pitchFamily="2"/>
                <a:cs typeface="Lohit Hindi" pitchFamily="2"/>
              </a:rPr>
              <a:t>108 bytes</a:t>
            </a:r>
          </a:p>
          <a:p>
            <a:pPr marL="0" marR="0" lvl="0" indent="0" rtl="0" hangingPunct="0">
              <a:lnSpc>
                <a:spcPct val="100000"/>
              </a:lnSpc>
              <a:spcBef>
                <a:spcPts val="0"/>
              </a:spcBef>
              <a:spcAft>
                <a:spcPts val="0"/>
              </a:spcAft>
              <a:buNone/>
              <a:tabLst/>
              <a:defRPr>
                <a:solidFill>
                  <a:srgbClr val="FFFFFF"/>
                </a:solidFill>
              </a:defRPr>
            </a:pPr>
            <a:r>
              <a:rPr lang="en-US" sz="1800" b="0" i="0" u="none" strike="noStrike" kern="1200">
                <a:ln>
                  <a:noFill/>
                </a:ln>
                <a:solidFill>
                  <a:srgbClr val="FFFFFF"/>
                </a:solidFill>
                <a:latin typeface="Liberation Sans" pitchFamily="18"/>
                <a:ea typeface="DejaVu Sans" pitchFamily="2"/>
                <a:cs typeface="Lohit Hindi" pitchFamily="2"/>
              </a:rPr>
              <a:t>( 0x41 * 108)</a:t>
            </a:r>
          </a:p>
        </p:txBody>
      </p:sp>
    </p:spTree>
    <p:extLst>
      <p:ext uri="{BB962C8B-B14F-4D97-AF65-F5344CB8AC3E}">
        <p14:creationId xmlns:p14="http://schemas.microsoft.com/office/powerpoint/2010/main" val="18628714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Overflow</a:t>
            </a:r>
            <a:endParaRPr lang="en-US" dirty="0"/>
          </a:p>
        </p:txBody>
      </p:sp>
      <p:sp>
        <p:nvSpPr>
          <p:cNvPr id="3" name="Content Placeholder 2"/>
          <p:cNvSpPr>
            <a:spLocks noGrp="1"/>
          </p:cNvSpPr>
          <p:nvPr>
            <p:ph idx="1"/>
          </p:nvPr>
        </p:nvSpPr>
        <p:spPr/>
        <p:txBody>
          <a:bodyPr/>
          <a:lstStyle/>
          <a:p>
            <a:pPr lvl="0">
              <a:buNone/>
            </a:pPr>
            <a:r>
              <a:rPr lang="en-US" sz="2600" dirty="0"/>
              <a:t>$ ./program $(python -c 'print "A" * 104 + “\</a:t>
            </a:r>
            <a:r>
              <a:rPr lang="en-US" sz="2600" dirty="0" err="1"/>
              <a:t>xef</a:t>
            </a:r>
            <a:r>
              <a:rPr lang="en-US" sz="2600" dirty="0"/>
              <a:t>\</a:t>
            </a:r>
            <a:r>
              <a:rPr lang="en-US" sz="2600" dirty="0" err="1"/>
              <a:t>xbe</a:t>
            </a:r>
            <a:r>
              <a:rPr lang="en-US" sz="2600" dirty="0"/>
              <a:t>\</a:t>
            </a:r>
            <a:r>
              <a:rPr lang="en-US" sz="2600" dirty="0" err="1"/>
              <a:t>xad</a:t>
            </a:r>
            <a:r>
              <a:rPr lang="en-US" sz="2600" dirty="0"/>
              <a:t>\</a:t>
            </a:r>
            <a:r>
              <a:rPr lang="en-US" sz="2600" dirty="0" err="1"/>
              <a:t>xde</a:t>
            </a:r>
            <a:r>
              <a:rPr lang="en-US" sz="2600" dirty="0"/>
              <a:t>” ')</a:t>
            </a:r>
          </a:p>
          <a:p>
            <a:pPr lvl="0"/>
            <a:r>
              <a:rPr lang="en-US" sz="2800" dirty="0"/>
              <a:t>We have 104 bytes for a payload</a:t>
            </a:r>
          </a:p>
          <a:p>
            <a:pPr lvl="1" hangingPunct="0"/>
            <a:r>
              <a:rPr lang="en-US" dirty="0"/>
              <a:t>Payload can be anything, but for our purpose we would spawn a shell</a:t>
            </a:r>
          </a:p>
          <a:p>
            <a:pPr lvl="1" hangingPunct="0"/>
            <a:r>
              <a:rPr lang="en-US" dirty="0"/>
              <a:t>The payload will be fixed size, so when we insert it, we must reduce the # of A's by the size of the payload</a:t>
            </a:r>
          </a:p>
          <a:p>
            <a:pPr lvl="0"/>
            <a:endParaRPr lang="en-US" dirty="0"/>
          </a:p>
        </p:txBody>
      </p:sp>
    </p:spTree>
    <p:extLst>
      <p:ext uri="{BB962C8B-B14F-4D97-AF65-F5344CB8AC3E}">
        <p14:creationId xmlns:p14="http://schemas.microsoft.com/office/powerpoint/2010/main" val="22284335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Overflow</a:t>
            </a:r>
            <a:endParaRPr lang="en-US" dirty="0"/>
          </a:p>
        </p:txBody>
      </p:sp>
      <p:sp>
        <p:nvSpPr>
          <p:cNvPr id="3" name="Content Placeholder 2"/>
          <p:cNvSpPr>
            <a:spLocks noGrp="1"/>
          </p:cNvSpPr>
          <p:nvPr>
            <p:ph idx="1"/>
          </p:nvPr>
        </p:nvSpPr>
        <p:spPr/>
        <p:txBody>
          <a:bodyPr/>
          <a:lstStyle/>
          <a:p>
            <a:pPr lvl="0">
              <a:buNone/>
            </a:pPr>
            <a:r>
              <a:rPr lang="en-US" dirty="0"/>
              <a:t>$ ./program $(python -c 'print "A" * 104 + “\</a:t>
            </a:r>
            <a:r>
              <a:rPr lang="en-US" dirty="0" err="1"/>
              <a:t>xef</a:t>
            </a:r>
            <a:r>
              <a:rPr lang="en-US" dirty="0"/>
              <a:t>\</a:t>
            </a:r>
            <a:r>
              <a:rPr lang="en-US" dirty="0" err="1"/>
              <a:t>xbe</a:t>
            </a:r>
            <a:r>
              <a:rPr lang="en-US" dirty="0"/>
              <a:t>\</a:t>
            </a:r>
            <a:r>
              <a:rPr lang="en-US" dirty="0" err="1"/>
              <a:t>xad</a:t>
            </a:r>
            <a:r>
              <a:rPr lang="en-US" dirty="0"/>
              <a:t>\</a:t>
            </a:r>
            <a:r>
              <a:rPr lang="en-US" dirty="0" err="1"/>
              <a:t>xde</a:t>
            </a:r>
            <a:r>
              <a:rPr lang="en-US" dirty="0"/>
              <a:t>” ')</a:t>
            </a:r>
          </a:p>
          <a:p>
            <a:pPr lvl="0"/>
            <a:r>
              <a:rPr lang="en-US" dirty="0"/>
              <a:t>If we had a 32 byte payload .. (real payload will not be a bunch of \</a:t>
            </a:r>
            <a:r>
              <a:rPr lang="en-US" dirty="0" err="1"/>
              <a:t>xff</a:t>
            </a:r>
            <a:r>
              <a:rPr lang="en-US" dirty="0"/>
              <a:t>)</a:t>
            </a:r>
          </a:p>
          <a:p>
            <a:pPr lvl="0">
              <a:buNone/>
            </a:pPr>
            <a:r>
              <a:rPr lang="en-US" dirty="0"/>
              <a:t>$ ./program $(python -c 'print "A" * 72 + “\</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 + “\</a:t>
            </a:r>
            <a:r>
              <a:rPr lang="en-US" dirty="0" err="1"/>
              <a:t>xef</a:t>
            </a:r>
            <a:r>
              <a:rPr lang="en-US" dirty="0"/>
              <a:t>\</a:t>
            </a:r>
            <a:r>
              <a:rPr lang="en-US" dirty="0" err="1"/>
              <a:t>xbe</a:t>
            </a:r>
            <a:r>
              <a:rPr lang="en-US" dirty="0"/>
              <a:t>\</a:t>
            </a:r>
            <a:r>
              <a:rPr lang="en-US" dirty="0" err="1"/>
              <a:t>xad</a:t>
            </a:r>
            <a:r>
              <a:rPr lang="en-US" dirty="0"/>
              <a:t>\</a:t>
            </a:r>
            <a:r>
              <a:rPr lang="en-US" dirty="0" err="1"/>
              <a:t>xde</a:t>
            </a:r>
            <a:r>
              <a:rPr lang="en-US" dirty="0"/>
              <a:t>” ')</a:t>
            </a:r>
          </a:p>
          <a:p>
            <a:pPr lvl="0"/>
            <a:r>
              <a:rPr lang="en-US" dirty="0"/>
              <a:t>We have adjusted the buffer so the payload will fit</a:t>
            </a:r>
          </a:p>
          <a:p>
            <a:pPr lvl="0"/>
            <a:r>
              <a:rPr lang="en-US" dirty="0"/>
              <a:t>We will then have to point EIP (\</a:t>
            </a:r>
            <a:r>
              <a:rPr lang="en-US" dirty="0" err="1"/>
              <a:t>xef</a:t>
            </a:r>
            <a:r>
              <a:rPr lang="en-US" dirty="0"/>
              <a:t>\</a:t>
            </a:r>
            <a:r>
              <a:rPr lang="en-US" dirty="0" err="1"/>
              <a:t>xbe</a:t>
            </a:r>
            <a:r>
              <a:rPr lang="en-US" dirty="0"/>
              <a:t>\</a:t>
            </a:r>
            <a:r>
              <a:rPr lang="en-US" dirty="0" err="1"/>
              <a:t>xad</a:t>
            </a:r>
            <a:r>
              <a:rPr lang="en-US" dirty="0"/>
              <a:t>\</a:t>
            </a:r>
            <a:r>
              <a:rPr lang="en-US" dirty="0" err="1"/>
              <a:t>xde</a:t>
            </a:r>
            <a:r>
              <a:rPr lang="en-US" dirty="0"/>
              <a:t>) to our payload on the stack</a:t>
            </a:r>
          </a:p>
          <a:p>
            <a:endParaRPr lang="en-US" dirty="0"/>
          </a:p>
        </p:txBody>
      </p:sp>
    </p:spTree>
    <p:extLst>
      <p:ext uri="{BB962C8B-B14F-4D97-AF65-F5344CB8AC3E}">
        <p14:creationId xmlns:p14="http://schemas.microsoft.com/office/powerpoint/2010/main" val="8109428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Overflow</a:t>
            </a:r>
            <a:endParaRPr lang="en-US" dirty="0"/>
          </a:p>
        </p:txBody>
      </p:sp>
      <p:sp>
        <p:nvSpPr>
          <p:cNvPr id="3" name="Content Placeholder 2"/>
          <p:cNvSpPr>
            <a:spLocks noGrp="1"/>
          </p:cNvSpPr>
          <p:nvPr>
            <p:ph idx="1"/>
          </p:nvPr>
        </p:nvSpPr>
        <p:spPr/>
        <p:txBody>
          <a:bodyPr/>
          <a:lstStyle/>
          <a:p>
            <a:pPr lvl="0">
              <a:buNone/>
            </a:pPr>
            <a:r>
              <a:rPr lang="en-US" dirty="0"/>
              <a:t>$ ./program $(python -c 'print "A" * 72 + “\</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a:t>
            </a:r>
            <a:r>
              <a:rPr lang="en-US" dirty="0" err="1"/>
              <a:t>xff</a:t>
            </a:r>
            <a:r>
              <a:rPr lang="en-US" dirty="0"/>
              <a:t>” + “\</a:t>
            </a:r>
            <a:r>
              <a:rPr lang="en-US" dirty="0" err="1"/>
              <a:t>xef</a:t>
            </a:r>
            <a:r>
              <a:rPr lang="en-US" dirty="0"/>
              <a:t>\</a:t>
            </a:r>
            <a:r>
              <a:rPr lang="en-US" dirty="0" err="1"/>
              <a:t>xbe</a:t>
            </a:r>
            <a:r>
              <a:rPr lang="en-US" dirty="0"/>
              <a:t>\</a:t>
            </a:r>
            <a:r>
              <a:rPr lang="en-US" dirty="0" err="1"/>
              <a:t>xad</a:t>
            </a:r>
            <a:r>
              <a:rPr lang="en-US" dirty="0"/>
              <a:t>\</a:t>
            </a:r>
            <a:r>
              <a:rPr lang="en-US" dirty="0" err="1"/>
              <a:t>xde</a:t>
            </a:r>
            <a:r>
              <a:rPr lang="en-US" dirty="0"/>
              <a:t>” ')</a:t>
            </a:r>
          </a:p>
          <a:p>
            <a:pPr lvl="0"/>
            <a:r>
              <a:rPr lang="en-US" dirty="0"/>
              <a:t>“\</a:t>
            </a:r>
            <a:r>
              <a:rPr lang="en-US" dirty="0" err="1"/>
              <a:t>xef</a:t>
            </a:r>
            <a:r>
              <a:rPr lang="en-US" dirty="0"/>
              <a:t>\</a:t>
            </a:r>
            <a:r>
              <a:rPr lang="en-US" dirty="0" err="1"/>
              <a:t>xbe</a:t>
            </a:r>
            <a:r>
              <a:rPr lang="en-US" dirty="0"/>
              <a:t>\</a:t>
            </a:r>
            <a:r>
              <a:rPr lang="en-US" dirty="0" err="1"/>
              <a:t>xad</a:t>
            </a:r>
            <a:r>
              <a:rPr lang="en-US" dirty="0"/>
              <a:t>\</a:t>
            </a:r>
            <a:r>
              <a:rPr lang="en-US" dirty="0" err="1"/>
              <a:t>xde</a:t>
            </a:r>
            <a:r>
              <a:rPr lang="en-US" dirty="0"/>
              <a:t>” would be replaced with the address of our payload</a:t>
            </a:r>
          </a:p>
          <a:p>
            <a:pPr lvl="0"/>
            <a:r>
              <a:rPr lang="en-US" dirty="0"/>
              <a:t>EIP will now point to the address of our payload, which will spawn a shell</a:t>
            </a:r>
          </a:p>
          <a:p>
            <a:pPr lvl="0"/>
            <a:r>
              <a:rPr lang="en-US" dirty="0"/>
              <a:t>Not very effective...  why?</a:t>
            </a:r>
          </a:p>
          <a:p>
            <a:endParaRPr lang="en-US" dirty="0"/>
          </a:p>
        </p:txBody>
      </p:sp>
    </p:spTree>
    <p:extLst>
      <p:ext uri="{BB962C8B-B14F-4D97-AF65-F5344CB8AC3E}">
        <p14:creationId xmlns:p14="http://schemas.microsoft.com/office/powerpoint/2010/main" val="4354561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Protection Mechanisms (Windows)</a:t>
            </a:r>
            <a:endParaRPr lang="en-US" dirty="0"/>
          </a:p>
        </p:txBody>
      </p:sp>
      <p:sp>
        <p:nvSpPr>
          <p:cNvPr id="3" name="Content Placeholder 2"/>
          <p:cNvSpPr>
            <a:spLocks noGrp="1"/>
          </p:cNvSpPr>
          <p:nvPr>
            <p:ph idx="1"/>
          </p:nvPr>
        </p:nvSpPr>
        <p:spPr/>
        <p:txBody>
          <a:bodyPr/>
          <a:lstStyle/>
          <a:p>
            <a:pPr lvl="0"/>
            <a:r>
              <a:rPr lang="en-US" dirty="0"/>
              <a:t>DEP – Data execution Prevention</a:t>
            </a:r>
          </a:p>
          <a:p>
            <a:pPr lvl="1" hangingPunct="0"/>
            <a:r>
              <a:rPr lang="en-US" dirty="0"/>
              <a:t>Can't execute on the stack</a:t>
            </a:r>
          </a:p>
          <a:p>
            <a:pPr lvl="0"/>
            <a:r>
              <a:rPr lang="en-US" dirty="0"/>
              <a:t>/GS Flag – cookie / canary</a:t>
            </a:r>
          </a:p>
          <a:p>
            <a:pPr lvl="1" hangingPunct="0"/>
            <a:r>
              <a:rPr lang="en-US" dirty="0"/>
              <a:t>detects if stack has been altered</a:t>
            </a:r>
          </a:p>
          <a:p>
            <a:pPr lvl="0"/>
            <a:r>
              <a:rPr lang="en-US" dirty="0" err="1"/>
              <a:t>SafeSEH</a:t>
            </a:r>
            <a:r>
              <a:rPr lang="en-US" dirty="0"/>
              <a:t> – Structured Exception Handler</a:t>
            </a:r>
          </a:p>
          <a:p>
            <a:pPr lvl="1" hangingPunct="0"/>
            <a:r>
              <a:rPr lang="en-US" dirty="0"/>
              <a:t>Try / except, catches exceptions</a:t>
            </a:r>
          </a:p>
          <a:p>
            <a:pPr lvl="0"/>
            <a:r>
              <a:rPr lang="en-US" dirty="0"/>
              <a:t>ASLR - Address Space Layout Randomization</a:t>
            </a:r>
          </a:p>
          <a:p>
            <a:pPr lvl="1" hangingPunct="0"/>
            <a:r>
              <a:rPr lang="en-US" dirty="0"/>
              <a:t>Randomizes addresses in memory</a:t>
            </a:r>
          </a:p>
          <a:p>
            <a:endParaRPr lang="en-US" dirty="0"/>
          </a:p>
        </p:txBody>
      </p:sp>
    </p:spTree>
    <p:extLst>
      <p:ext uri="{BB962C8B-B14F-4D97-AF65-F5344CB8AC3E}">
        <p14:creationId xmlns:p14="http://schemas.microsoft.com/office/powerpoint/2010/main" val="42200595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Protection Mechanisms (Linux)</a:t>
            </a:r>
            <a:endParaRPr lang="en-US" dirty="0"/>
          </a:p>
        </p:txBody>
      </p:sp>
      <p:sp>
        <p:nvSpPr>
          <p:cNvPr id="3" name="Content Placeholder 2"/>
          <p:cNvSpPr>
            <a:spLocks noGrp="1"/>
          </p:cNvSpPr>
          <p:nvPr>
            <p:ph idx="1"/>
          </p:nvPr>
        </p:nvSpPr>
        <p:spPr/>
        <p:txBody>
          <a:bodyPr/>
          <a:lstStyle/>
          <a:p>
            <a:pPr lvl="0"/>
            <a:r>
              <a:rPr lang="en-US" dirty="0"/>
              <a:t>NX – Stack Execute Invalidation</a:t>
            </a:r>
          </a:p>
          <a:p>
            <a:pPr lvl="1" hangingPunct="0"/>
            <a:r>
              <a:rPr lang="en-US" dirty="0"/>
              <a:t>Processor feature</a:t>
            </a:r>
          </a:p>
          <a:p>
            <a:pPr lvl="1" hangingPunct="0"/>
            <a:r>
              <a:rPr lang="en-US" dirty="0"/>
              <a:t>Like DEP, can't execute on the stack</a:t>
            </a:r>
          </a:p>
          <a:p>
            <a:pPr lvl="0"/>
            <a:r>
              <a:rPr lang="en-US" dirty="0"/>
              <a:t>Stack Smashing Protection – cookie / canary</a:t>
            </a:r>
          </a:p>
          <a:p>
            <a:pPr lvl="1" hangingPunct="0"/>
            <a:r>
              <a:rPr lang="en-US" dirty="0"/>
              <a:t>Generally enabled by default</a:t>
            </a:r>
          </a:p>
          <a:p>
            <a:pPr lvl="0"/>
            <a:r>
              <a:rPr lang="en-US" dirty="0"/>
              <a:t>ASLR - Address Space Layout Randomization</a:t>
            </a:r>
          </a:p>
          <a:p>
            <a:pPr lvl="0"/>
            <a:r>
              <a:rPr lang="en-US" dirty="0"/>
              <a:t>Many other compiler protections</a:t>
            </a:r>
            <a:r>
              <a:rPr lang="en-US" dirty="0" smtClean="0"/>
              <a:t>...</a:t>
            </a:r>
            <a:endParaRPr lang="en-US" dirty="0"/>
          </a:p>
        </p:txBody>
      </p:sp>
    </p:spTree>
    <p:extLst>
      <p:ext uri="{BB962C8B-B14F-4D97-AF65-F5344CB8AC3E}">
        <p14:creationId xmlns:p14="http://schemas.microsoft.com/office/powerpoint/2010/main" val="12210743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ret2libc (Linux)</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Return to library</a:t>
            </a:r>
          </a:p>
          <a:p>
            <a:r>
              <a:rPr lang="en-US" dirty="0"/>
              <a:t>If we point EIP to a function in </a:t>
            </a:r>
            <a:r>
              <a:rPr lang="en-US" dirty="0" err="1"/>
              <a:t>libc</a:t>
            </a:r>
            <a:r>
              <a:rPr lang="en-US" dirty="0"/>
              <a:t>, such as system(), we can pass it our own arguments</a:t>
            </a:r>
          </a:p>
          <a:p>
            <a:r>
              <a:rPr lang="en-US" dirty="0"/>
              <a:t>EIP will point to address of system(), next 4 bytes return address, next 4 bytes will be arguments</a:t>
            </a:r>
          </a:p>
          <a:p>
            <a:r>
              <a:rPr lang="en-US" dirty="0"/>
              <a:t>Example:</a:t>
            </a:r>
          </a:p>
          <a:p>
            <a:pPr lvl="1"/>
            <a:r>
              <a:rPr lang="en-US" dirty="0"/>
              <a:t>Overwrite EIP with address of system.  Call this offset “x”</a:t>
            </a:r>
          </a:p>
          <a:p>
            <a:pPr lvl="1"/>
            <a:r>
              <a:rPr lang="en-US" dirty="0"/>
              <a:t>At offset x+4, (right after EIP), we have a return address</a:t>
            </a:r>
          </a:p>
          <a:p>
            <a:pPr lvl="1"/>
            <a:r>
              <a:rPr lang="en-US" dirty="0"/>
              <a:t>At x+8, we have the arguments. “/bin/</a:t>
            </a:r>
            <a:r>
              <a:rPr lang="en-US" dirty="0" err="1"/>
              <a:t>sh</a:t>
            </a:r>
            <a:r>
              <a:rPr lang="en-US" dirty="0"/>
              <a:t>” would make great arguments..</a:t>
            </a:r>
          </a:p>
          <a:p>
            <a:pPr lvl="1"/>
            <a:r>
              <a:rPr lang="en-US" dirty="0"/>
              <a:t>./program $(python -c 'print "A" * 104 + </a:t>
            </a:r>
            <a:r>
              <a:rPr lang="en-US" dirty="0" err="1"/>
              <a:t>address_of_system</a:t>
            </a:r>
            <a:r>
              <a:rPr lang="en-US" dirty="0"/>
              <a:t> + </a:t>
            </a:r>
            <a:r>
              <a:rPr lang="en-US" dirty="0" err="1"/>
              <a:t>return_address</a:t>
            </a:r>
            <a:r>
              <a:rPr lang="en-US" dirty="0"/>
              <a:t> + payload ')</a:t>
            </a:r>
          </a:p>
          <a:p>
            <a:pPr lvl="1"/>
            <a:r>
              <a:rPr lang="en-US" dirty="0"/>
              <a:t>Above assumes ‘program’ to be vulnerable, and the necessary offset is 104</a:t>
            </a:r>
          </a:p>
          <a:p>
            <a:r>
              <a:rPr lang="en-US" dirty="0"/>
              <a:t>system(“bin/</a:t>
            </a:r>
            <a:r>
              <a:rPr lang="en-US" dirty="0" err="1"/>
              <a:t>sh</a:t>
            </a:r>
            <a:r>
              <a:rPr lang="en-US" dirty="0"/>
              <a:t>”) would spawn a shell</a:t>
            </a:r>
          </a:p>
          <a:p>
            <a:endParaRPr lang="en-US" dirty="0"/>
          </a:p>
        </p:txBody>
      </p:sp>
    </p:spTree>
    <p:extLst>
      <p:ext uri="{BB962C8B-B14F-4D97-AF65-F5344CB8AC3E}">
        <p14:creationId xmlns:p14="http://schemas.microsoft.com/office/powerpoint/2010/main" val="34141768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Chaining</a:t>
            </a:r>
            <a:endParaRPr lang="en-US" dirty="0"/>
          </a:p>
        </p:txBody>
      </p:sp>
      <p:sp>
        <p:nvSpPr>
          <p:cNvPr id="3" name="Content Placeholder 2"/>
          <p:cNvSpPr>
            <a:spLocks noGrp="1"/>
          </p:cNvSpPr>
          <p:nvPr>
            <p:ph idx="1"/>
          </p:nvPr>
        </p:nvSpPr>
        <p:spPr/>
        <p:txBody>
          <a:bodyPr/>
          <a:lstStyle/>
          <a:p>
            <a:r>
              <a:rPr lang="en-US" dirty="0"/>
              <a:t>This is very useful, can use it in conjunction with the ret2libc methodology to bypass more protection mechanisms, such as ASCII Armoring</a:t>
            </a:r>
          </a:p>
          <a:p>
            <a:r>
              <a:rPr lang="en-US" dirty="0"/>
              <a:t>If we try the ret2libc technique on a binary with ASCII Armor, we see that there are null bytes in the address.  Ex: 0x00167100</a:t>
            </a:r>
          </a:p>
          <a:p>
            <a:r>
              <a:rPr lang="en-US" dirty="0"/>
              <a:t>To evade </a:t>
            </a:r>
            <a:r>
              <a:rPr lang="en-US" dirty="0" smtClean="0"/>
              <a:t>this protection, </a:t>
            </a:r>
            <a:r>
              <a:rPr lang="en-US" dirty="0"/>
              <a:t>we must repeatedly return into the PLT, in a “chain” of instructions</a:t>
            </a:r>
          </a:p>
          <a:p>
            <a:endParaRPr lang="en-US" dirty="0"/>
          </a:p>
        </p:txBody>
      </p:sp>
    </p:spTree>
    <p:extLst>
      <p:ext uri="{BB962C8B-B14F-4D97-AF65-F5344CB8AC3E}">
        <p14:creationId xmlns:p14="http://schemas.microsoft.com/office/powerpoint/2010/main" val="736232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Exploitation</a:t>
            </a:r>
            <a:endParaRPr lang="en-US" dirty="0"/>
          </a:p>
        </p:txBody>
      </p:sp>
      <p:sp>
        <p:nvSpPr>
          <p:cNvPr id="3" name="Content Placeholder 2"/>
          <p:cNvSpPr>
            <a:spLocks noGrp="1"/>
          </p:cNvSpPr>
          <p:nvPr>
            <p:ph idx="1"/>
          </p:nvPr>
        </p:nvSpPr>
        <p:spPr/>
        <p:txBody>
          <a:bodyPr/>
          <a:lstStyle/>
          <a:p>
            <a:r>
              <a:rPr lang="en-US" dirty="0" smtClean="0"/>
              <a:t>Introduce </a:t>
            </a:r>
            <a:r>
              <a:rPr lang="en-US" dirty="0" smtClean="0"/>
              <a:t>different types of vulnerabilities</a:t>
            </a:r>
          </a:p>
          <a:p>
            <a:r>
              <a:rPr lang="en-US" dirty="0" smtClean="0"/>
              <a:t>Introduce </a:t>
            </a:r>
            <a:r>
              <a:rPr lang="en-US" dirty="0" smtClean="0"/>
              <a:t>some assembly and low level concepts</a:t>
            </a:r>
          </a:p>
          <a:p>
            <a:r>
              <a:rPr lang="en-US" dirty="0" smtClean="0"/>
              <a:t>Show </a:t>
            </a:r>
            <a:r>
              <a:rPr lang="en-US" dirty="0" smtClean="0"/>
              <a:t>vulnerable functions and code, along with fixes</a:t>
            </a:r>
          </a:p>
          <a:p>
            <a:r>
              <a:rPr lang="en-US" dirty="0" smtClean="0"/>
              <a:t>Main focus will be stack overflow exploit development and mitigation bypass techniques</a:t>
            </a:r>
            <a:endParaRPr lang="en-US" dirty="0"/>
          </a:p>
        </p:txBody>
      </p:sp>
    </p:spTree>
    <p:extLst>
      <p:ext uri="{BB962C8B-B14F-4D97-AF65-F5344CB8AC3E}">
        <p14:creationId xmlns:p14="http://schemas.microsoft.com/office/powerpoint/2010/main" val="22584095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Chaining</a:t>
            </a:r>
            <a:endParaRPr lang="en-US" dirty="0"/>
          </a:p>
        </p:txBody>
      </p:sp>
      <p:sp>
        <p:nvSpPr>
          <p:cNvPr id="3" name="Content Placeholder 2"/>
          <p:cNvSpPr>
            <a:spLocks noGrp="1"/>
          </p:cNvSpPr>
          <p:nvPr>
            <p:ph idx="1"/>
          </p:nvPr>
        </p:nvSpPr>
        <p:spPr/>
        <p:txBody>
          <a:bodyPr/>
          <a:lstStyle/>
          <a:p>
            <a:r>
              <a:rPr lang="en-US" dirty="0"/>
              <a:t>The PLT (Procedure Linkage Table) and the GOT (Global Offset Table) are two important sections</a:t>
            </a:r>
          </a:p>
          <a:p>
            <a:r>
              <a:rPr lang="en-US" dirty="0"/>
              <a:t>When a program calls a function, it calls a function “stub” in the PLT, which then jumps to an address listed in the GOT.</a:t>
            </a:r>
          </a:p>
          <a:p>
            <a:r>
              <a:rPr lang="en-US" dirty="0"/>
              <a:t>On first call to the GOT from PLT, the address for the wanted function will be resolved by dynamic linker and patched into the GOT.</a:t>
            </a:r>
          </a:p>
          <a:p>
            <a:r>
              <a:rPr lang="en-US" dirty="0"/>
              <a:t>Next time the PLT entry jumps to the GOT, it will jump to the actual address.</a:t>
            </a:r>
          </a:p>
          <a:p>
            <a:endParaRPr lang="en-US" dirty="0"/>
          </a:p>
        </p:txBody>
      </p:sp>
    </p:spTree>
    <p:extLst>
      <p:ext uri="{BB962C8B-B14F-4D97-AF65-F5344CB8AC3E}">
        <p14:creationId xmlns:p14="http://schemas.microsoft.com/office/powerpoint/2010/main" val="357162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Chaining</a:t>
            </a:r>
            <a:endParaRPr lang="en-US" dirty="0"/>
          </a:p>
        </p:txBody>
      </p:sp>
      <p:sp>
        <p:nvSpPr>
          <p:cNvPr id="3" name="Content Placeholder 2"/>
          <p:cNvSpPr>
            <a:spLocks noGrp="1"/>
          </p:cNvSpPr>
          <p:nvPr>
            <p:ph idx="1"/>
          </p:nvPr>
        </p:nvSpPr>
        <p:spPr/>
        <p:txBody>
          <a:bodyPr/>
          <a:lstStyle/>
          <a:p>
            <a:r>
              <a:rPr lang="en-US" dirty="0" smtClean="0"/>
              <a:t>If </a:t>
            </a:r>
            <a:r>
              <a:rPr lang="en-US" dirty="0"/>
              <a:t>we have a </a:t>
            </a:r>
            <a:r>
              <a:rPr lang="en-US" dirty="0" err="1"/>
              <a:t>libc</a:t>
            </a:r>
            <a:r>
              <a:rPr lang="en-US" dirty="0"/>
              <a:t> function that has null bytes, we can take advantage of the PLT and GOT to achieve the same goal as ret2libc</a:t>
            </a:r>
          </a:p>
          <a:p>
            <a:r>
              <a:rPr lang="en-US" dirty="0"/>
              <a:t>char *</a:t>
            </a:r>
            <a:r>
              <a:rPr lang="en-US" dirty="0" err="1"/>
              <a:t>strcpy</a:t>
            </a:r>
            <a:r>
              <a:rPr lang="en-US" dirty="0"/>
              <a:t>(char *</a:t>
            </a:r>
            <a:r>
              <a:rPr lang="en-US" dirty="0" err="1"/>
              <a:t>dest</a:t>
            </a:r>
            <a:r>
              <a:rPr lang="en-US" dirty="0"/>
              <a:t>, </a:t>
            </a:r>
            <a:r>
              <a:rPr lang="en-US" dirty="0" err="1"/>
              <a:t>const</a:t>
            </a:r>
            <a:r>
              <a:rPr lang="en-US" dirty="0"/>
              <a:t> char *</a:t>
            </a:r>
            <a:r>
              <a:rPr lang="en-US" dirty="0" err="1"/>
              <a:t>src</a:t>
            </a:r>
            <a:r>
              <a:rPr lang="en-US" dirty="0"/>
              <a:t>);</a:t>
            </a:r>
          </a:p>
          <a:p>
            <a:r>
              <a:rPr lang="en-US" dirty="0"/>
              <a:t>*</a:t>
            </a:r>
            <a:r>
              <a:rPr lang="en-US" dirty="0" err="1"/>
              <a:t>dest</a:t>
            </a:r>
            <a:r>
              <a:rPr lang="en-US" dirty="0"/>
              <a:t> will be address of GOT for a function</a:t>
            </a:r>
          </a:p>
          <a:p>
            <a:r>
              <a:rPr lang="en-US" dirty="0"/>
              <a:t>*</a:t>
            </a:r>
            <a:r>
              <a:rPr lang="en-US" dirty="0" err="1"/>
              <a:t>src</a:t>
            </a:r>
            <a:r>
              <a:rPr lang="en-US" dirty="0"/>
              <a:t> will be the bytes</a:t>
            </a:r>
          </a:p>
          <a:p>
            <a:r>
              <a:rPr lang="en-US" dirty="0"/>
              <a:t>We have to do this byte at a time… </a:t>
            </a:r>
          </a:p>
          <a:p>
            <a:r>
              <a:rPr lang="en-US" dirty="0"/>
              <a:t>How do we do this?</a:t>
            </a:r>
          </a:p>
          <a:p>
            <a:endParaRPr lang="en-US" dirty="0"/>
          </a:p>
        </p:txBody>
      </p:sp>
    </p:spTree>
    <p:extLst>
      <p:ext uri="{BB962C8B-B14F-4D97-AF65-F5344CB8AC3E}">
        <p14:creationId xmlns:p14="http://schemas.microsoft.com/office/powerpoint/2010/main" val="2240448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Chaining</a:t>
            </a:r>
            <a:endParaRPr lang="en-US" dirty="0"/>
          </a:p>
        </p:txBody>
      </p:sp>
      <p:sp>
        <p:nvSpPr>
          <p:cNvPr id="3" name="Content Placeholder 2"/>
          <p:cNvSpPr>
            <a:spLocks noGrp="1"/>
          </p:cNvSpPr>
          <p:nvPr>
            <p:ph idx="1"/>
          </p:nvPr>
        </p:nvSpPr>
        <p:spPr/>
        <p:txBody>
          <a:bodyPr/>
          <a:lstStyle/>
          <a:p>
            <a:r>
              <a:rPr lang="en-US" dirty="0"/>
              <a:t>Repeatedly call </a:t>
            </a:r>
            <a:r>
              <a:rPr lang="en-US" dirty="0" err="1"/>
              <a:t>strcpy</a:t>
            </a:r>
            <a:r>
              <a:rPr lang="en-US" dirty="0"/>
              <a:t>, write a single byte into GOT for a function that gets called in the program</a:t>
            </a:r>
          </a:p>
          <a:p>
            <a:pPr lvl="1"/>
            <a:r>
              <a:rPr lang="en-US" dirty="0"/>
              <a:t>Example: replace </a:t>
            </a:r>
            <a:r>
              <a:rPr lang="en-US" dirty="0" err="1"/>
              <a:t>printf</a:t>
            </a:r>
            <a:r>
              <a:rPr lang="en-US" dirty="0"/>
              <a:t>() with system()</a:t>
            </a:r>
          </a:p>
          <a:p>
            <a:r>
              <a:rPr lang="en-US" dirty="0"/>
              <a:t>Since there are null bytes in system, we write one byte at a time of the 4 byte address , null bytes included</a:t>
            </a:r>
          </a:p>
          <a:p>
            <a:r>
              <a:rPr lang="en-US" dirty="0"/>
              <a:t>This changes </a:t>
            </a:r>
            <a:r>
              <a:rPr lang="en-US" dirty="0" err="1"/>
              <a:t>printf</a:t>
            </a:r>
            <a:r>
              <a:rPr lang="en-US" dirty="0"/>
              <a:t>() to system(), so when we call </a:t>
            </a:r>
            <a:r>
              <a:rPr lang="en-US" dirty="0" err="1"/>
              <a:t>printf</a:t>
            </a:r>
            <a:r>
              <a:rPr lang="en-US" dirty="0"/>
              <a:t>() in the program, it actually calls system (since system() probably won’t already exist in the binary)</a:t>
            </a:r>
          </a:p>
          <a:p>
            <a:r>
              <a:rPr lang="en-US" dirty="0"/>
              <a:t>So what does that look like?</a:t>
            </a:r>
          </a:p>
          <a:p>
            <a:endParaRPr lang="en-US" dirty="0"/>
          </a:p>
        </p:txBody>
      </p:sp>
    </p:spTree>
    <p:extLst>
      <p:ext uri="{BB962C8B-B14F-4D97-AF65-F5344CB8AC3E}">
        <p14:creationId xmlns:p14="http://schemas.microsoft.com/office/powerpoint/2010/main" val="1700831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Chaining</a:t>
            </a:r>
            <a:endParaRPr lang="en-US" dirty="0"/>
          </a:p>
        </p:txBody>
      </p:sp>
      <p:sp>
        <p:nvSpPr>
          <p:cNvPr id="3" name="Content Placeholder 2"/>
          <p:cNvSpPr>
            <a:spLocks noGrp="1"/>
          </p:cNvSpPr>
          <p:nvPr>
            <p:ph idx="1"/>
          </p:nvPr>
        </p:nvSpPr>
        <p:spPr/>
        <p:txBody>
          <a:bodyPr>
            <a:normAutofit lnSpcReduction="10000"/>
          </a:bodyPr>
          <a:lstStyle/>
          <a:p>
            <a:r>
              <a:rPr lang="en-US" dirty="0"/>
              <a:t>Basic example: pseudo-payload to overwrite GOT of </a:t>
            </a:r>
            <a:r>
              <a:rPr lang="en-US" dirty="0" err="1"/>
              <a:t>printf</a:t>
            </a:r>
            <a:r>
              <a:rPr lang="en-US" dirty="0"/>
              <a:t>() with system():</a:t>
            </a:r>
          </a:p>
          <a:p>
            <a:pPr lvl="1"/>
            <a:r>
              <a:rPr lang="en-US" dirty="0" err="1"/>
              <a:t>strcpy</a:t>
            </a:r>
            <a:r>
              <a:rPr lang="en-US" dirty="0"/>
              <a:t>() + pop </a:t>
            </a:r>
            <a:r>
              <a:rPr lang="en-US" dirty="0" err="1"/>
              <a:t>pop</a:t>
            </a:r>
            <a:r>
              <a:rPr lang="en-US" dirty="0"/>
              <a:t> ret + </a:t>
            </a:r>
            <a:r>
              <a:rPr lang="en-US" dirty="0" err="1"/>
              <a:t>printf@GOT</a:t>
            </a:r>
            <a:r>
              <a:rPr lang="en-US" dirty="0"/>
              <a:t>[0] + 1</a:t>
            </a:r>
            <a:r>
              <a:rPr lang="en-US" baseline="30000" dirty="0"/>
              <a:t>st</a:t>
            </a:r>
            <a:r>
              <a:rPr lang="en-US" dirty="0"/>
              <a:t> byte of system() address</a:t>
            </a:r>
          </a:p>
          <a:p>
            <a:pPr lvl="1"/>
            <a:r>
              <a:rPr lang="en-US" dirty="0" err="1"/>
              <a:t>strcpy</a:t>
            </a:r>
            <a:r>
              <a:rPr lang="en-US" dirty="0"/>
              <a:t>() + pop </a:t>
            </a:r>
            <a:r>
              <a:rPr lang="en-US" dirty="0" err="1"/>
              <a:t>pop</a:t>
            </a:r>
            <a:r>
              <a:rPr lang="en-US" dirty="0"/>
              <a:t> ret + </a:t>
            </a:r>
            <a:r>
              <a:rPr lang="en-US" dirty="0" err="1"/>
              <a:t>printf@GOT</a:t>
            </a:r>
            <a:r>
              <a:rPr lang="en-US" dirty="0"/>
              <a:t>[1] + 2</a:t>
            </a:r>
            <a:r>
              <a:rPr lang="en-US" baseline="30000" dirty="0"/>
              <a:t>nd</a:t>
            </a:r>
            <a:r>
              <a:rPr lang="en-US" dirty="0"/>
              <a:t> byte of system() address</a:t>
            </a:r>
          </a:p>
          <a:p>
            <a:pPr lvl="1"/>
            <a:r>
              <a:rPr lang="en-US" dirty="0" err="1"/>
              <a:t>strcpy</a:t>
            </a:r>
            <a:r>
              <a:rPr lang="en-US" dirty="0"/>
              <a:t>() + pop </a:t>
            </a:r>
            <a:r>
              <a:rPr lang="en-US" dirty="0" err="1"/>
              <a:t>pop</a:t>
            </a:r>
            <a:r>
              <a:rPr lang="en-US" dirty="0"/>
              <a:t> ret + </a:t>
            </a:r>
            <a:r>
              <a:rPr lang="en-US" dirty="0" err="1"/>
              <a:t>printf@GOT</a:t>
            </a:r>
            <a:r>
              <a:rPr lang="en-US" dirty="0"/>
              <a:t>[2] + 3</a:t>
            </a:r>
            <a:r>
              <a:rPr lang="en-US" baseline="30000" dirty="0"/>
              <a:t>rd</a:t>
            </a:r>
            <a:r>
              <a:rPr lang="en-US" dirty="0"/>
              <a:t> byte of system() address</a:t>
            </a:r>
          </a:p>
          <a:p>
            <a:pPr lvl="1"/>
            <a:r>
              <a:rPr lang="en-US" dirty="0" err="1"/>
              <a:t>strcpy</a:t>
            </a:r>
            <a:r>
              <a:rPr lang="en-US" dirty="0"/>
              <a:t>() + pop </a:t>
            </a:r>
            <a:r>
              <a:rPr lang="en-US" dirty="0" err="1"/>
              <a:t>pop</a:t>
            </a:r>
            <a:r>
              <a:rPr lang="en-US" dirty="0"/>
              <a:t> ret + </a:t>
            </a:r>
            <a:r>
              <a:rPr lang="en-US" dirty="0" err="1"/>
              <a:t>printf@GOT</a:t>
            </a:r>
            <a:r>
              <a:rPr lang="en-US" dirty="0"/>
              <a:t>[3] + 4</a:t>
            </a:r>
            <a:r>
              <a:rPr lang="en-US" baseline="30000" dirty="0"/>
              <a:t>th</a:t>
            </a:r>
            <a:r>
              <a:rPr lang="en-US" dirty="0"/>
              <a:t> byte of system() address</a:t>
            </a:r>
          </a:p>
          <a:p>
            <a:pPr lvl="1"/>
            <a:endParaRPr lang="en-US" dirty="0"/>
          </a:p>
          <a:p>
            <a:r>
              <a:rPr lang="en-US" dirty="0"/>
              <a:t>Once this is accomplished, carry out ret2libc like normal, but instead of executing system(), we point to </a:t>
            </a:r>
            <a:r>
              <a:rPr lang="en-US" dirty="0" err="1"/>
              <a:t>printf</a:t>
            </a:r>
            <a:r>
              <a:rPr lang="en-US" dirty="0"/>
              <a:t>(), since it is overwritten </a:t>
            </a:r>
          </a:p>
          <a:p>
            <a:endParaRPr lang="en-US" dirty="0"/>
          </a:p>
        </p:txBody>
      </p:sp>
    </p:spTree>
    <p:extLst>
      <p:ext uri="{BB962C8B-B14F-4D97-AF65-F5344CB8AC3E}">
        <p14:creationId xmlns:p14="http://schemas.microsoft.com/office/powerpoint/2010/main" val="3414105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Chaining</a:t>
            </a:r>
            <a:endParaRPr lang="en-US" dirty="0"/>
          </a:p>
        </p:txBody>
      </p:sp>
      <p:sp>
        <p:nvSpPr>
          <p:cNvPr id="3" name="Content Placeholder 2"/>
          <p:cNvSpPr>
            <a:spLocks noGrp="1"/>
          </p:cNvSpPr>
          <p:nvPr>
            <p:ph idx="1"/>
          </p:nvPr>
        </p:nvSpPr>
        <p:spPr/>
        <p:txBody>
          <a:bodyPr/>
          <a:lstStyle/>
          <a:p>
            <a:r>
              <a:rPr lang="en-US" dirty="0"/>
              <a:t>pop </a:t>
            </a:r>
            <a:r>
              <a:rPr lang="en-US" dirty="0" err="1"/>
              <a:t>pop</a:t>
            </a:r>
            <a:r>
              <a:rPr lang="en-US" dirty="0"/>
              <a:t> ret is an important gadget (Explained later)</a:t>
            </a:r>
          </a:p>
          <a:p>
            <a:r>
              <a:rPr lang="en-US" dirty="0"/>
              <a:t>In an actual payload, it will be a memory address pointing to those instructions</a:t>
            </a:r>
          </a:p>
          <a:p>
            <a:r>
              <a:rPr lang="en-US" dirty="0"/>
              <a:t>The next 4 bytes after </a:t>
            </a:r>
            <a:r>
              <a:rPr lang="en-US" dirty="0" err="1"/>
              <a:t>strcpy</a:t>
            </a:r>
            <a:r>
              <a:rPr lang="en-US" dirty="0"/>
              <a:t>() are the return address</a:t>
            </a:r>
          </a:p>
          <a:p>
            <a:r>
              <a:rPr lang="en-US" dirty="0"/>
              <a:t>Since the return address has pop </a:t>
            </a:r>
            <a:r>
              <a:rPr lang="en-US" dirty="0" err="1"/>
              <a:t>pop</a:t>
            </a:r>
            <a:r>
              <a:rPr lang="en-US" dirty="0"/>
              <a:t> ret, it will execute those instructions, moving past the arguments to </a:t>
            </a:r>
            <a:r>
              <a:rPr lang="en-US" dirty="0" err="1"/>
              <a:t>strcpy</a:t>
            </a:r>
            <a:r>
              <a:rPr lang="en-US" dirty="0"/>
              <a:t>(): </a:t>
            </a:r>
            <a:r>
              <a:rPr lang="en-US" dirty="0" err="1"/>
              <a:t>dst</a:t>
            </a:r>
            <a:r>
              <a:rPr lang="en-US" dirty="0"/>
              <a:t> and </a:t>
            </a:r>
            <a:r>
              <a:rPr lang="en-US" dirty="0" err="1"/>
              <a:t>src</a:t>
            </a:r>
            <a:r>
              <a:rPr lang="en-US" dirty="0"/>
              <a:t>. </a:t>
            </a:r>
          </a:p>
          <a:p>
            <a:endParaRPr lang="en-US" dirty="0"/>
          </a:p>
        </p:txBody>
      </p:sp>
    </p:spTree>
    <p:extLst>
      <p:ext uri="{BB962C8B-B14F-4D97-AF65-F5344CB8AC3E}">
        <p14:creationId xmlns:p14="http://schemas.microsoft.com/office/powerpoint/2010/main" val="2108114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ROP Basics</a:t>
            </a:r>
            <a:endParaRPr lang="en-US" dirty="0"/>
          </a:p>
        </p:txBody>
      </p:sp>
      <p:sp>
        <p:nvSpPr>
          <p:cNvPr id="3" name="Content Placeholder 2"/>
          <p:cNvSpPr>
            <a:spLocks noGrp="1"/>
          </p:cNvSpPr>
          <p:nvPr>
            <p:ph idx="1"/>
          </p:nvPr>
        </p:nvSpPr>
        <p:spPr/>
        <p:txBody>
          <a:bodyPr/>
          <a:lstStyle/>
          <a:p>
            <a:r>
              <a:rPr lang="en-US" dirty="0"/>
              <a:t>Return Oriented Programming</a:t>
            </a:r>
          </a:p>
          <a:p>
            <a:r>
              <a:rPr lang="en-US" dirty="0"/>
              <a:t>This is not an introduction to x86 assembly</a:t>
            </a:r>
          </a:p>
          <a:p>
            <a:r>
              <a:rPr lang="en-US" dirty="0"/>
              <a:t>Uses code that is already in the program’s address space</a:t>
            </a:r>
          </a:p>
          <a:p>
            <a:r>
              <a:rPr lang="en-US" dirty="0"/>
              <a:t>No injection of a payload necessary</a:t>
            </a:r>
          </a:p>
          <a:p>
            <a:r>
              <a:rPr lang="en-US" dirty="0"/>
              <a:t>Evades DEP / NX</a:t>
            </a:r>
          </a:p>
          <a:p>
            <a:r>
              <a:rPr lang="en-US" dirty="0"/>
              <a:t>Many techniques exist to bypass even more protection mechanisms</a:t>
            </a:r>
          </a:p>
          <a:p>
            <a:r>
              <a:rPr lang="en-US" dirty="0"/>
              <a:t>Based on return to library attacks, such as ret2libc</a:t>
            </a:r>
          </a:p>
          <a:p>
            <a:endParaRPr lang="en-US" dirty="0"/>
          </a:p>
        </p:txBody>
      </p:sp>
    </p:spTree>
    <p:extLst>
      <p:ext uri="{BB962C8B-B14F-4D97-AF65-F5344CB8AC3E}">
        <p14:creationId xmlns:p14="http://schemas.microsoft.com/office/powerpoint/2010/main" val="1488337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ROP Basics</a:t>
            </a:r>
            <a:endParaRPr lang="en-US" dirty="0"/>
          </a:p>
        </p:txBody>
      </p:sp>
      <p:sp>
        <p:nvSpPr>
          <p:cNvPr id="3" name="Content Placeholder 2"/>
          <p:cNvSpPr>
            <a:spLocks noGrp="1"/>
          </p:cNvSpPr>
          <p:nvPr>
            <p:ph idx="1"/>
          </p:nvPr>
        </p:nvSpPr>
        <p:spPr/>
        <p:txBody>
          <a:bodyPr/>
          <a:lstStyle/>
          <a:p>
            <a:r>
              <a:rPr lang="en-US" dirty="0"/>
              <a:t>Evolution:</a:t>
            </a:r>
          </a:p>
          <a:p>
            <a:pPr lvl="1"/>
            <a:r>
              <a:rPr lang="en-US" dirty="0"/>
              <a:t>Ret2libc, “Borrowed Code Chunks”, ROP</a:t>
            </a:r>
          </a:p>
          <a:p>
            <a:r>
              <a:rPr lang="en-US" dirty="0"/>
              <a:t>Extends beyond scope of ret2lib techniques by allowing the use of “gadgets”	</a:t>
            </a:r>
          </a:p>
          <a:p>
            <a:r>
              <a:rPr lang="en-US" dirty="0"/>
              <a:t>Allows loops and conditional branching</a:t>
            </a:r>
          </a:p>
          <a:p>
            <a:r>
              <a:rPr lang="en-US" dirty="0"/>
              <a:t>Take control of stack</a:t>
            </a:r>
          </a:p>
          <a:p>
            <a:pPr lvl="1"/>
            <a:r>
              <a:rPr lang="en-US" dirty="0"/>
              <a:t>Especially interested in $</a:t>
            </a:r>
            <a:r>
              <a:rPr lang="en-US" dirty="0" err="1"/>
              <a:t>esp</a:t>
            </a:r>
            <a:r>
              <a:rPr lang="en-US" dirty="0"/>
              <a:t> / $</a:t>
            </a:r>
            <a:r>
              <a:rPr lang="en-US" dirty="0" err="1"/>
              <a:t>rsp</a:t>
            </a:r>
            <a:endParaRPr lang="en-US" dirty="0"/>
          </a:p>
          <a:p>
            <a:r>
              <a:rPr lang="en-US" dirty="0"/>
              <a:t>We will rely on the stack pointer rather than instruction pointer for ROP</a:t>
            </a:r>
          </a:p>
          <a:p>
            <a:r>
              <a:rPr lang="en-US" dirty="0"/>
              <a:t>Take sequences of instructions that already exist in the code to control the program </a:t>
            </a:r>
          </a:p>
          <a:p>
            <a:endParaRPr lang="en-US" dirty="0"/>
          </a:p>
        </p:txBody>
      </p:sp>
    </p:spTree>
    <p:extLst>
      <p:ext uri="{BB962C8B-B14F-4D97-AF65-F5344CB8AC3E}">
        <p14:creationId xmlns:p14="http://schemas.microsoft.com/office/powerpoint/2010/main" val="19478203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ROP Basics</a:t>
            </a:r>
            <a:endParaRPr lang="en-US" dirty="0"/>
          </a:p>
        </p:txBody>
      </p:sp>
      <p:sp>
        <p:nvSpPr>
          <p:cNvPr id="3" name="Content Placeholder 2"/>
          <p:cNvSpPr>
            <a:spLocks noGrp="1"/>
          </p:cNvSpPr>
          <p:nvPr>
            <p:ph idx="1"/>
          </p:nvPr>
        </p:nvSpPr>
        <p:spPr/>
        <p:txBody>
          <a:bodyPr/>
          <a:lstStyle/>
          <a:p>
            <a:r>
              <a:rPr lang="en-US" dirty="0" err="1"/>
              <a:t>Usefool</a:t>
            </a:r>
            <a:r>
              <a:rPr lang="en-US" dirty="0"/>
              <a:t> tools (Linux):</a:t>
            </a:r>
          </a:p>
          <a:p>
            <a:pPr lvl="1"/>
            <a:r>
              <a:rPr lang="en-US" dirty="0"/>
              <a:t>Scripting language of choice</a:t>
            </a:r>
          </a:p>
          <a:p>
            <a:pPr lvl="1"/>
            <a:r>
              <a:rPr lang="en-US" dirty="0" err="1"/>
              <a:t>gdb</a:t>
            </a:r>
            <a:endParaRPr lang="en-US" dirty="0"/>
          </a:p>
          <a:p>
            <a:pPr lvl="1"/>
            <a:r>
              <a:rPr lang="en-US" dirty="0" err="1"/>
              <a:t>objdump</a:t>
            </a:r>
            <a:endParaRPr lang="en-US" dirty="0"/>
          </a:p>
          <a:p>
            <a:pPr lvl="1"/>
            <a:r>
              <a:rPr lang="en-US" dirty="0" err="1"/>
              <a:t>readelf</a:t>
            </a:r>
            <a:endParaRPr lang="en-US" dirty="0"/>
          </a:p>
          <a:p>
            <a:pPr lvl="1"/>
            <a:r>
              <a:rPr lang="en-US" dirty="0" err="1"/>
              <a:t>ROPGadget</a:t>
            </a:r>
            <a:r>
              <a:rPr lang="en-US" dirty="0"/>
              <a:t> </a:t>
            </a:r>
            <a:r>
              <a:rPr lang="en-US" dirty="0">
                <a:hlinkClick r:id="rId2"/>
              </a:rPr>
              <a:t>http://shell-storm.org/project/ROPgadget/</a:t>
            </a:r>
            <a:endParaRPr lang="en-US" dirty="0"/>
          </a:p>
          <a:p>
            <a:pPr lvl="1"/>
            <a:r>
              <a:rPr lang="en-US" dirty="0" err="1"/>
              <a:t>ROPEme</a:t>
            </a:r>
            <a:endParaRPr lang="en-US" dirty="0"/>
          </a:p>
          <a:p>
            <a:endParaRPr lang="en-US" dirty="0"/>
          </a:p>
        </p:txBody>
      </p:sp>
    </p:spTree>
    <p:extLst>
      <p:ext uri="{BB962C8B-B14F-4D97-AF65-F5344CB8AC3E}">
        <p14:creationId xmlns:p14="http://schemas.microsoft.com/office/powerpoint/2010/main" val="3808248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ESP vs. EIP (RSP vs. RIP)</a:t>
            </a:r>
            <a:endParaRPr lang="en-US" dirty="0"/>
          </a:p>
        </p:txBody>
      </p:sp>
      <p:sp>
        <p:nvSpPr>
          <p:cNvPr id="3" name="Content Placeholder 2"/>
          <p:cNvSpPr>
            <a:spLocks noGrp="1"/>
          </p:cNvSpPr>
          <p:nvPr>
            <p:ph idx="1"/>
          </p:nvPr>
        </p:nvSpPr>
        <p:spPr/>
        <p:txBody>
          <a:bodyPr/>
          <a:lstStyle/>
          <a:p>
            <a:r>
              <a:rPr lang="en-US" dirty="0"/>
              <a:t>EIP points to the current instruction to execute</a:t>
            </a:r>
          </a:p>
          <a:p>
            <a:r>
              <a:rPr lang="en-US" dirty="0"/>
              <a:t>Processor automatically increments EIP upon execution</a:t>
            </a:r>
          </a:p>
          <a:p>
            <a:r>
              <a:rPr lang="en-US" dirty="0"/>
              <a:t>ESP does not get incremented by the processor</a:t>
            </a:r>
          </a:p>
          <a:p>
            <a:r>
              <a:rPr lang="en-US" dirty="0"/>
              <a:t>“ret” increments ESP</a:t>
            </a:r>
          </a:p>
          <a:p>
            <a:pPr lvl="1"/>
            <a:r>
              <a:rPr lang="en-US" dirty="0"/>
              <a:t>Note: not limited to ret for stack traversal</a:t>
            </a:r>
          </a:p>
          <a:p>
            <a:endParaRPr lang="en-US" dirty="0"/>
          </a:p>
        </p:txBody>
      </p:sp>
    </p:spTree>
    <p:extLst>
      <p:ext uri="{BB962C8B-B14F-4D97-AF65-F5344CB8AC3E}">
        <p14:creationId xmlns:p14="http://schemas.microsoft.com/office/powerpoint/2010/main" val="18423619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Gadgets</a:t>
            </a:r>
            <a:endParaRPr lang="en-US" dirty="0"/>
          </a:p>
        </p:txBody>
      </p:sp>
      <p:sp>
        <p:nvSpPr>
          <p:cNvPr id="3" name="Content Placeholder 2"/>
          <p:cNvSpPr>
            <a:spLocks noGrp="1"/>
          </p:cNvSpPr>
          <p:nvPr>
            <p:ph idx="1"/>
          </p:nvPr>
        </p:nvSpPr>
        <p:spPr/>
        <p:txBody>
          <a:bodyPr>
            <a:normAutofit lnSpcReduction="10000"/>
          </a:bodyPr>
          <a:lstStyle/>
          <a:p>
            <a:r>
              <a:rPr lang="en-US" dirty="0"/>
              <a:t>We will only introduce very basic and limited gadgets, since they are beyond the scope of this presentation</a:t>
            </a:r>
            <a:r>
              <a:rPr lang="en-US" dirty="0" smtClean="0"/>
              <a:t>.</a:t>
            </a:r>
          </a:p>
          <a:p>
            <a:r>
              <a:rPr lang="en-US" dirty="0" smtClean="0"/>
              <a:t>Different </a:t>
            </a:r>
            <a:r>
              <a:rPr lang="en-US" dirty="0"/>
              <a:t>instruction sequences ending in “ret” </a:t>
            </a:r>
          </a:p>
          <a:p>
            <a:r>
              <a:rPr lang="en-US" dirty="0"/>
              <a:t>They perform specific tasks, such as moving the stack pointer or writing a value</a:t>
            </a:r>
          </a:p>
          <a:p>
            <a:r>
              <a:rPr lang="en-US" dirty="0"/>
              <a:t>Ex: pop </a:t>
            </a:r>
            <a:r>
              <a:rPr lang="en-US" dirty="0" err="1"/>
              <a:t>eax</a:t>
            </a:r>
            <a:r>
              <a:rPr lang="en-US" dirty="0"/>
              <a:t>; ret</a:t>
            </a:r>
          </a:p>
          <a:p>
            <a:pPr lvl="1"/>
            <a:r>
              <a:rPr lang="en-US" dirty="0"/>
              <a:t>Load address at stack pointer into </a:t>
            </a:r>
            <a:r>
              <a:rPr lang="en-US" dirty="0" err="1"/>
              <a:t>eax</a:t>
            </a:r>
            <a:endParaRPr lang="en-US" dirty="0"/>
          </a:p>
          <a:p>
            <a:r>
              <a:rPr lang="en-US" dirty="0"/>
              <a:t>Ex: pop </a:t>
            </a:r>
            <a:r>
              <a:rPr lang="en-US" dirty="0" err="1"/>
              <a:t>eax</a:t>
            </a:r>
            <a:r>
              <a:rPr lang="en-US" dirty="0"/>
              <a:t>; pop </a:t>
            </a:r>
            <a:r>
              <a:rPr lang="en-US" dirty="0" err="1"/>
              <a:t>ebx</a:t>
            </a:r>
            <a:r>
              <a:rPr lang="en-US" dirty="0"/>
              <a:t>; ret</a:t>
            </a:r>
          </a:p>
          <a:p>
            <a:pPr lvl="1"/>
            <a:r>
              <a:rPr lang="en-US" dirty="0"/>
              <a:t>Load two consecutive words into </a:t>
            </a:r>
            <a:r>
              <a:rPr lang="en-US" dirty="0" err="1"/>
              <a:t>eax</a:t>
            </a:r>
            <a:r>
              <a:rPr lang="en-US" dirty="0"/>
              <a:t> and </a:t>
            </a:r>
            <a:r>
              <a:rPr lang="en-US" dirty="0" err="1"/>
              <a:t>ebx</a:t>
            </a:r>
            <a:r>
              <a:rPr lang="en-US" dirty="0"/>
              <a:t>.  </a:t>
            </a:r>
          </a:p>
          <a:p>
            <a:pPr lvl="1"/>
            <a:r>
              <a:rPr lang="en-US" dirty="0"/>
              <a:t>Also good for “stepping over” instructions and incrementing the stack pointer</a:t>
            </a:r>
          </a:p>
          <a:p>
            <a:r>
              <a:rPr lang="en-US" dirty="0"/>
              <a:t>Need to understand assembly, these can get very complicated when dealing with logic and control flow</a:t>
            </a:r>
          </a:p>
          <a:p>
            <a:endParaRPr lang="en-US" dirty="0"/>
          </a:p>
        </p:txBody>
      </p:sp>
    </p:spTree>
    <p:extLst>
      <p:ext uri="{BB962C8B-B14F-4D97-AF65-F5344CB8AC3E}">
        <p14:creationId xmlns:p14="http://schemas.microsoft.com/office/powerpoint/2010/main" val="1415324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What is an exploit?</a:t>
            </a:r>
          </a:p>
          <a:p>
            <a:r>
              <a:rPr lang="en-US" dirty="0"/>
              <a:t>Helpful tools</a:t>
            </a:r>
          </a:p>
          <a:p>
            <a:r>
              <a:rPr lang="en-US" dirty="0" smtClean="0"/>
              <a:t>Vulnerabilities Overview</a:t>
            </a:r>
          </a:p>
          <a:p>
            <a:r>
              <a:rPr lang="en-US" dirty="0" smtClean="0"/>
              <a:t>Stack Overflows</a:t>
            </a:r>
          </a:p>
          <a:p>
            <a:r>
              <a:rPr lang="en-US" dirty="0" smtClean="0"/>
              <a:t>Stack Overflow Exploit Development</a:t>
            </a:r>
          </a:p>
          <a:p>
            <a:r>
              <a:rPr lang="en-US" dirty="0" smtClean="0"/>
              <a:t>Protection mechanisms and how to bypass them</a:t>
            </a:r>
          </a:p>
          <a:p>
            <a:endParaRPr lang="en-US" dirty="0"/>
          </a:p>
        </p:txBody>
      </p:sp>
    </p:spTree>
    <p:extLst>
      <p:ext uri="{BB962C8B-B14F-4D97-AF65-F5344CB8AC3E}">
        <p14:creationId xmlns:p14="http://schemas.microsoft.com/office/powerpoint/2010/main" val="9724381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Gadgets</a:t>
            </a:r>
            <a:endParaRPr lang="en-US" dirty="0"/>
          </a:p>
        </p:txBody>
      </p:sp>
      <p:sp>
        <p:nvSpPr>
          <p:cNvPr id="3" name="Content Placeholder 2"/>
          <p:cNvSpPr>
            <a:spLocks noGrp="1"/>
          </p:cNvSpPr>
          <p:nvPr>
            <p:ph idx="1"/>
          </p:nvPr>
        </p:nvSpPr>
        <p:spPr/>
        <p:txBody>
          <a:bodyPr/>
          <a:lstStyle/>
          <a:p>
            <a:r>
              <a:rPr lang="en-US" dirty="0"/>
              <a:t>We can use gadgets to pivot the stack into an area that we control</a:t>
            </a:r>
          </a:p>
          <a:p>
            <a:r>
              <a:rPr lang="en-US" dirty="0"/>
              <a:t>Ex: </a:t>
            </a:r>
            <a:r>
              <a:rPr lang="en-US" dirty="0" err="1"/>
              <a:t>mov</a:t>
            </a:r>
            <a:r>
              <a:rPr lang="en-US" dirty="0"/>
              <a:t> </a:t>
            </a:r>
            <a:r>
              <a:rPr lang="en-US" dirty="0" err="1"/>
              <a:t>esp</a:t>
            </a:r>
            <a:r>
              <a:rPr lang="en-US" dirty="0"/>
              <a:t>, </a:t>
            </a:r>
            <a:r>
              <a:rPr lang="en-US" dirty="0" err="1"/>
              <a:t>ebx</a:t>
            </a:r>
            <a:r>
              <a:rPr lang="en-US" dirty="0"/>
              <a:t>; ret</a:t>
            </a:r>
          </a:p>
          <a:p>
            <a:r>
              <a:rPr lang="en-US" dirty="0"/>
              <a:t>Strings of these gadgets form chains of instructions</a:t>
            </a:r>
          </a:p>
          <a:p>
            <a:r>
              <a:rPr lang="en-US" dirty="0"/>
              <a:t>Gadgets placed in specific orders can execute specific tasks</a:t>
            </a:r>
          </a:p>
          <a:p>
            <a:r>
              <a:rPr lang="en-US" dirty="0"/>
              <a:t>Only requirement is a sequence of useable bytes somewhere in executable memory </a:t>
            </a:r>
            <a:r>
              <a:rPr lang="en-US" dirty="0" smtClean="0"/>
              <a:t>region</a:t>
            </a:r>
          </a:p>
        </p:txBody>
      </p:sp>
    </p:spTree>
    <p:extLst>
      <p:ext uri="{BB962C8B-B14F-4D97-AF65-F5344CB8AC3E}">
        <p14:creationId xmlns:p14="http://schemas.microsoft.com/office/powerpoint/2010/main" val="22945264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smtClean="0"/>
              <a:t>red – executable</a:t>
            </a:r>
          </a:p>
          <a:p>
            <a:r>
              <a:rPr lang="en-US" sz="2000" dirty="0" smtClean="0"/>
              <a:t>Orange - writeable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457200"/>
            <a:ext cx="6139218" cy="6251351"/>
          </a:xfrm>
          <a:prstGeom prst="rect">
            <a:avLst/>
          </a:prstGeom>
        </p:spPr>
      </p:pic>
    </p:spTree>
    <p:extLst>
      <p:ext uri="{BB962C8B-B14F-4D97-AF65-F5344CB8AC3E}">
        <p14:creationId xmlns:p14="http://schemas.microsoft.com/office/powerpoint/2010/main" val="162191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Gadgets</a:t>
            </a:r>
            <a:endParaRPr lang="en-US" dirty="0"/>
          </a:p>
        </p:txBody>
      </p:sp>
      <p:sp>
        <p:nvSpPr>
          <p:cNvPr id="3" name="Content Placeholder 2"/>
          <p:cNvSpPr>
            <a:spLocks noGrp="1"/>
          </p:cNvSpPr>
          <p:nvPr>
            <p:ph idx="1"/>
          </p:nvPr>
        </p:nvSpPr>
        <p:spPr/>
        <p:txBody>
          <a:bodyPr/>
          <a:lstStyle/>
          <a:p>
            <a:r>
              <a:rPr lang="en-US" dirty="0"/>
              <a:t>“</a:t>
            </a:r>
            <a:r>
              <a:rPr lang="en-US" dirty="0" err="1"/>
              <a:t>readelf</a:t>
            </a:r>
            <a:r>
              <a:rPr lang="en-US" dirty="0"/>
              <a:t> –s binary” – displays section headers for binary</a:t>
            </a:r>
          </a:p>
          <a:p>
            <a:r>
              <a:rPr lang="en-US" dirty="0"/>
              <a:t>Areas such as .</a:t>
            </a:r>
            <a:r>
              <a:rPr lang="en-US" dirty="0" err="1"/>
              <a:t>bss</a:t>
            </a:r>
            <a:r>
              <a:rPr lang="en-US" dirty="0"/>
              <a:t> are writeable - this allows us to throw payloads here, create custom stacks, etc…</a:t>
            </a:r>
          </a:p>
          <a:p>
            <a:r>
              <a:rPr lang="en-US" dirty="0"/>
              <a:t>.got is also an important place to write, since we can manipulate a program by changing the functions</a:t>
            </a:r>
          </a:p>
          <a:p>
            <a:pPr lvl="1"/>
            <a:r>
              <a:rPr lang="en-US" dirty="0"/>
              <a:t>Ex: replace a </a:t>
            </a:r>
            <a:r>
              <a:rPr lang="en-US" dirty="0" err="1"/>
              <a:t>printf</a:t>
            </a:r>
            <a:r>
              <a:rPr lang="en-US" dirty="0"/>
              <a:t>() with exec() in a binary that does not contain exec()</a:t>
            </a:r>
          </a:p>
          <a:p>
            <a:endParaRPr lang="en-US" dirty="0"/>
          </a:p>
          <a:p>
            <a:endParaRPr lang="en-US" dirty="0"/>
          </a:p>
        </p:txBody>
      </p:sp>
    </p:spTree>
    <p:extLst>
      <p:ext uri="{BB962C8B-B14F-4D97-AF65-F5344CB8AC3E}">
        <p14:creationId xmlns:p14="http://schemas.microsoft.com/office/powerpoint/2010/main" val="759146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Gadgets</a:t>
            </a:r>
            <a:endParaRPr lang="en-US" dirty="0"/>
          </a:p>
        </p:txBody>
      </p:sp>
      <p:sp>
        <p:nvSpPr>
          <p:cNvPr id="3" name="Content Placeholder 2"/>
          <p:cNvSpPr>
            <a:spLocks noGrp="1"/>
          </p:cNvSpPr>
          <p:nvPr>
            <p:ph idx="1"/>
          </p:nvPr>
        </p:nvSpPr>
        <p:spPr/>
        <p:txBody>
          <a:bodyPr/>
          <a:lstStyle/>
          <a:p>
            <a:r>
              <a:rPr lang="en-US" dirty="0"/>
              <a:t>Sample </a:t>
            </a:r>
            <a:r>
              <a:rPr lang="en-US" dirty="0" err="1"/>
              <a:t>objdump</a:t>
            </a:r>
            <a:r>
              <a:rPr lang="en-US" dirty="0"/>
              <a:t> output from a Linux binary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516" y="2362200"/>
            <a:ext cx="6822658" cy="3392271"/>
          </a:xfrm>
          <a:prstGeom prst="rect">
            <a:avLst/>
          </a:prstGeom>
        </p:spPr>
      </p:pic>
    </p:spTree>
    <p:extLst>
      <p:ext uri="{BB962C8B-B14F-4D97-AF65-F5344CB8AC3E}">
        <p14:creationId xmlns:p14="http://schemas.microsoft.com/office/powerpoint/2010/main" val="20645003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Gadgets</a:t>
            </a:r>
            <a:endParaRPr lang="en-US" dirty="0"/>
          </a:p>
        </p:txBody>
      </p:sp>
      <p:sp>
        <p:nvSpPr>
          <p:cNvPr id="3" name="Content Placeholder 2"/>
          <p:cNvSpPr>
            <a:spLocks noGrp="1"/>
          </p:cNvSpPr>
          <p:nvPr>
            <p:ph idx="1"/>
          </p:nvPr>
        </p:nvSpPr>
        <p:spPr/>
        <p:txBody>
          <a:bodyPr/>
          <a:lstStyle/>
          <a:p>
            <a:r>
              <a:rPr lang="en-US" dirty="0"/>
              <a:t>Orange: memory location</a:t>
            </a:r>
          </a:p>
          <a:p>
            <a:r>
              <a:rPr lang="en-US" dirty="0"/>
              <a:t>Green: </a:t>
            </a:r>
            <a:r>
              <a:rPr lang="en-US" dirty="0" err="1"/>
              <a:t>opcodes</a:t>
            </a:r>
            <a:endParaRPr lang="en-US" dirty="0"/>
          </a:p>
          <a:p>
            <a:r>
              <a:rPr lang="en-US" dirty="0"/>
              <a:t>Red: instructions</a:t>
            </a:r>
          </a:p>
          <a:p>
            <a:r>
              <a:rPr lang="en-US" dirty="0"/>
              <a:t>You can see the gadgets can be obtained from within the same binary</a:t>
            </a:r>
          </a:p>
          <a:p>
            <a:endParaRPr lang="en-US" dirty="0"/>
          </a:p>
          <a:p>
            <a:endParaRPr lang="en-US" dirty="0"/>
          </a:p>
          <a:p>
            <a:endParaRPr lang="en-US" dirty="0"/>
          </a:p>
          <a:p>
            <a:endParaRPr lang="en-US" dirty="0"/>
          </a:p>
          <a:p>
            <a:r>
              <a:rPr lang="en-US" dirty="0"/>
              <a:t>But do we really want to dig through </a:t>
            </a:r>
            <a:r>
              <a:rPr lang="en-US" dirty="0" err="1"/>
              <a:t>objdump</a:t>
            </a:r>
            <a:r>
              <a:rPr lang="en-US" dirty="0"/>
              <a:t> output?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923516"/>
            <a:ext cx="7347332" cy="1410483"/>
          </a:xfrm>
          <a:prstGeom prst="rect">
            <a:avLst/>
          </a:prstGeom>
        </p:spPr>
      </p:pic>
    </p:spTree>
    <p:extLst>
      <p:ext uri="{BB962C8B-B14F-4D97-AF65-F5344CB8AC3E}">
        <p14:creationId xmlns:p14="http://schemas.microsoft.com/office/powerpoint/2010/main" val="21719224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425" y="737099"/>
            <a:ext cx="8471149" cy="5383801"/>
          </a:xfrm>
          <a:prstGeom prst="rect">
            <a:avLst/>
          </a:prstGeom>
        </p:spPr>
      </p:pic>
    </p:spTree>
    <p:extLst>
      <p:ext uri="{BB962C8B-B14F-4D97-AF65-F5344CB8AC3E}">
        <p14:creationId xmlns:p14="http://schemas.microsoft.com/office/powerpoint/2010/main" val="10094373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Gadgets</a:t>
            </a:r>
            <a:endParaRPr lang="en-US" dirty="0"/>
          </a:p>
        </p:txBody>
      </p:sp>
      <p:sp>
        <p:nvSpPr>
          <p:cNvPr id="3" name="Content Placeholder 2"/>
          <p:cNvSpPr>
            <a:spLocks noGrp="1"/>
          </p:cNvSpPr>
          <p:nvPr>
            <p:ph idx="1"/>
          </p:nvPr>
        </p:nvSpPr>
        <p:spPr/>
        <p:txBody>
          <a:bodyPr>
            <a:normAutofit lnSpcReduction="10000"/>
          </a:bodyPr>
          <a:lstStyle/>
          <a:p>
            <a:r>
              <a:rPr lang="en-US" dirty="0"/>
              <a:t>Example: Assume we control the stack, and we need to place a value from our stack into EBX..</a:t>
            </a:r>
          </a:p>
          <a:p>
            <a:endParaRPr lang="en-US" dirty="0"/>
          </a:p>
          <a:p>
            <a:endParaRPr lang="en-US" dirty="0"/>
          </a:p>
          <a:p>
            <a:endParaRPr lang="en-US" dirty="0"/>
          </a:p>
          <a:p>
            <a:endParaRPr lang="en-US" dirty="0" smtClean="0"/>
          </a:p>
          <a:p>
            <a:endParaRPr lang="en-US" dirty="0"/>
          </a:p>
          <a:p>
            <a:r>
              <a:rPr lang="en-US" dirty="0"/>
              <a:t>If we execute memory address 0x080483b2, it will pop our value from the stack pointer, store it in EBX, which increments the stack pointer, pop the next value into EBP, which increment </a:t>
            </a:r>
            <a:r>
              <a:rPr lang="en-US" dirty="0" err="1"/>
              <a:t>thes</a:t>
            </a:r>
            <a:r>
              <a:rPr lang="en-US" dirty="0"/>
              <a:t> stack pointer, and return, which increments the stack pointer.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362200"/>
            <a:ext cx="5638800" cy="1906562"/>
          </a:xfrm>
          <a:prstGeom prst="rect">
            <a:avLst/>
          </a:prstGeom>
        </p:spPr>
      </p:pic>
    </p:spTree>
    <p:extLst>
      <p:ext uri="{BB962C8B-B14F-4D97-AF65-F5344CB8AC3E}">
        <p14:creationId xmlns:p14="http://schemas.microsoft.com/office/powerpoint/2010/main" val="25947424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lvl="0"/>
            <a:r>
              <a:rPr lang="en-US" dirty="0"/>
              <a:t>“Source Code Auditing”  - Jared </a:t>
            </a:r>
            <a:r>
              <a:rPr lang="en-US" dirty="0" err="1"/>
              <a:t>Demott</a:t>
            </a:r>
            <a:endParaRPr lang="en-US" dirty="0"/>
          </a:p>
          <a:p>
            <a:pPr lvl="0"/>
            <a:r>
              <a:rPr lang="en-US" dirty="0"/>
              <a:t>“Smashing the stack in 2010” - Andrea </a:t>
            </a:r>
            <a:r>
              <a:rPr lang="en-US" dirty="0" err="1"/>
              <a:t>Cugliari</a:t>
            </a:r>
            <a:r>
              <a:rPr lang="en-US" dirty="0"/>
              <a:t> + Mariano </a:t>
            </a:r>
            <a:r>
              <a:rPr lang="en-US" dirty="0" err="1" smtClean="0"/>
              <a:t>Graziano</a:t>
            </a:r>
            <a:endParaRPr lang="en-US" dirty="0" smtClean="0"/>
          </a:p>
          <a:p>
            <a:r>
              <a:rPr lang="en-US" dirty="0"/>
              <a:t>A Gentle Introduction to Return-Oriented Programming by Tim </a:t>
            </a:r>
            <a:r>
              <a:rPr lang="en-US" dirty="0" err="1"/>
              <a:t>Kornau</a:t>
            </a:r>
            <a:r>
              <a:rPr lang="en-US" dirty="0"/>
              <a:t> - </a:t>
            </a:r>
            <a:r>
              <a:rPr lang="en-US" dirty="0">
                <a:hlinkClick r:id="rId2"/>
              </a:rPr>
              <a:t>http://blog.zynamics.com/2010/03/12/a-gentle-introduction-to-return-oriented-programming/</a:t>
            </a:r>
            <a:endParaRPr lang="en-US" dirty="0"/>
          </a:p>
          <a:p>
            <a:r>
              <a:rPr lang="en-US" dirty="0"/>
              <a:t>PLT and GOT – The key to code sharing and dynamic libraries - </a:t>
            </a:r>
            <a:r>
              <a:rPr lang="en-US" dirty="0">
                <a:hlinkClick r:id="rId3"/>
              </a:rPr>
              <a:t>http://www.technovelty.org/linux/pltgot.html</a:t>
            </a:r>
            <a:endParaRPr lang="en-US" dirty="0"/>
          </a:p>
          <a:p>
            <a:r>
              <a:rPr lang="en-US" dirty="0"/>
              <a:t>“Return-oriented Programming: Exploits Without Code Injection” Erik Buchanan, Ryan Roemer… </a:t>
            </a:r>
            <a:r>
              <a:rPr lang="en-US" dirty="0">
                <a:hlinkClick r:id="rId4"/>
              </a:rPr>
              <a:t>http://cseweb.ucsd.edu/~hovav/talks/blackhat08.html</a:t>
            </a:r>
            <a:endParaRPr lang="en-US" dirty="0"/>
          </a:p>
          <a:p>
            <a:pPr lvl="0"/>
            <a:endParaRPr lang="en-US" dirty="0"/>
          </a:p>
          <a:p>
            <a:endParaRPr lang="en-US" dirty="0"/>
          </a:p>
        </p:txBody>
      </p:sp>
    </p:spTree>
    <p:extLst>
      <p:ext uri="{BB962C8B-B14F-4D97-AF65-F5344CB8AC3E}">
        <p14:creationId xmlns:p14="http://schemas.microsoft.com/office/powerpoint/2010/main" val="19873667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a:t>“Payload Already Inside: Data Reuse for ROP Exploits” </a:t>
            </a:r>
            <a:r>
              <a:rPr lang="en-US" dirty="0" err="1"/>
              <a:t>Blackhat</a:t>
            </a:r>
            <a:r>
              <a:rPr lang="en-US" dirty="0"/>
              <a:t> 2010, </a:t>
            </a:r>
            <a:r>
              <a:rPr lang="en-US" dirty="0" err="1"/>
              <a:t>longld</a:t>
            </a:r>
            <a:r>
              <a:rPr lang="en-US" dirty="0"/>
              <a:t> @ vnsecurity.net - </a:t>
            </a:r>
            <a:r>
              <a:rPr lang="en-US" dirty="0">
                <a:hlinkClick r:id="rId2"/>
              </a:rPr>
              <a:t>http://media.blackhat.com/bh-us-10/whitepapers/Le/BlackHat-USA-2010-Le-Paper-Payload-already-inside-data-reuse-for-ROP-exploits-wp.pdf</a:t>
            </a:r>
            <a:endParaRPr lang="en-US" dirty="0"/>
          </a:p>
          <a:p>
            <a:r>
              <a:rPr lang="en-US" dirty="0"/>
              <a:t>“Practical Return-Oriented Programming” Dino A. Dai </a:t>
            </a:r>
            <a:r>
              <a:rPr lang="en-US" dirty="0" err="1"/>
              <a:t>Zovi</a:t>
            </a:r>
            <a:r>
              <a:rPr lang="en-US" dirty="0"/>
              <a:t> - </a:t>
            </a:r>
            <a:r>
              <a:rPr lang="en-US" dirty="0">
                <a:hlinkClick r:id="rId3"/>
              </a:rPr>
              <a:t>http://trailofbits.files.wordpress.com/2010/04/practical-rop.pdf</a:t>
            </a:r>
            <a:endParaRPr lang="en-US" dirty="0"/>
          </a:p>
          <a:p>
            <a:r>
              <a:rPr lang="en-US" dirty="0" smtClean="0"/>
              <a:t>“</a:t>
            </a:r>
            <a:r>
              <a:rPr lang="en-US" dirty="0"/>
              <a:t> </a:t>
            </a:r>
            <a:r>
              <a:rPr lang="en-US" dirty="0">
                <a:hlinkClick r:id="rId4"/>
              </a:rPr>
              <a:t>Linux exploit development part 4 – ASCII armor bypass + </a:t>
            </a:r>
            <a:r>
              <a:rPr lang="en-US" dirty="0" smtClean="0">
                <a:hlinkClick r:id="rId4"/>
              </a:rPr>
              <a:t>return-to-</a:t>
            </a:r>
            <a:r>
              <a:rPr lang="en-US" dirty="0" err="1" smtClean="0">
                <a:hlinkClick r:id="rId4"/>
              </a:rPr>
              <a:t>plt</a:t>
            </a:r>
            <a:r>
              <a:rPr lang="en-US" dirty="0" smtClean="0"/>
              <a:t>” – sickn3ss</a:t>
            </a:r>
            <a:endParaRPr lang="en-US" dirty="0"/>
          </a:p>
        </p:txBody>
      </p:sp>
    </p:spTree>
    <p:extLst>
      <p:ext uri="{BB962C8B-B14F-4D97-AF65-F5344CB8AC3E}">
        <p14:creationId xmlns:p14="http://schemas.microsoft.com/office/powerpoint/2010/main" val="3620570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exploit?</a:t>
            </a:r>
            <a:endParaRPr lang="en-US" dirty="0"/>
          </a:p>
        </p:txBody>
      </p:sp>
      <p:sp>
        <p:nvSpPr>
          <p:cNvPr id="3" name="Content Placeholder 2"/>
          <p:cNvSpPr>
            <a:spLocks noGrp="1"/>
          </p:cNvSpPr>
          <p:nvPr>
            <p:ph idx="1"/>
          </p:nvPr>
        </p:nvSpPr>
        <p:spPr/>
        <p:txBody>
          <a:bodyPr/>
          <a:lstStyle/>
          <a:p>
            <a:r>
              <a:rPr lang="en-US" dirty="0" smtClean="0"/>
              <a:t>“</a:t>
            </a:r>
            <a:r>
              <a:rPr lang="en-US" dirty="0"/>
              <a:t>An </a:t>
            </a:r>
            <a:r>
              <a:rPr lang="en-US" b="1" dirty="0"/>
              <a:t>exploit</a:t>
            </a:r>
            <a:r>
              <a:rPr lang="en-US" dirty="0"/>
              <a:t> (from the verb to exploit, in the meaning of using something to one’s own advantage) is a piece of software, a chunk of data, or sequence of commands that takes advantage of a bug,glitch or vulnerability in order to cause unintended or unanticipated </a:t>
            </a:r>
            <a:r>
              <a:rPr lang="en-US" dirty="0" err="1"/>
              <a:t>behaviour</a:t>
            </a:r>
            <a:r>
              <a:rPr lang="en-US" dirty="0"/>
              <a:t> to occur on computer software, hardware, or something electronic (usually </a:t>
            </a:r>
            <a:r>
              <a:rPr lang="en-US" dirty="0" err="1"/>
              <a:t>computerised</a:t>
            </a:r>
            <a:r>
              <a:rPr lang="en-US" dirty="0"/>
              <a:t>). Such behavior frequently includes such things as gaining control of a computer system or allowing privilege escalation or a denial-of-service attack</a:t>
            </a:r>
            <a:r>
              <a:rPr lang="en-US" dirty="0" smtClean="0"/>
              <a:t>.” - Wikipedia</a:t>
            </a:r>
            <a:endParaRPr lang="en-US" dirty="0"/>
          </a:p>
        </p:txBody>
      </p:sp>
    </p:spTree>
    <p:extLst>
      <p:ext uri="{BB962C8B-B14F-4D97-AF65-F5344CB8AC3E}">
        <p14:creationId xmlns:p14="http://schemas.microsoft.com/office/powerpoint/2010/main" val="601013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Should We Care?</a:t>
            </a:r>
            <a:endParaRPr lang="en-US" dirty="0"/>
          </a:p>
        </p:txBody>
      </p:sp>
      <p:sp>
        <p:nvSpPr>
          <p:cNvPr id="3" name="Content Placeholder 2"/>
          <p:cNvSpPr>
            <a:spLocks noGrp="1"/>
          </p:cNvSpPr>
          <p:nvPr>
            <p:ph idx="1"/>
          </p:nvPr>
        </p:nvSpPr>
        <p:spPr/>
        <p:txBody>
          <a:bodyPr/>
          <a:lstStyle/>
          <a:p>
            <a:r>
              <a:rPr lang="en-US" dirty="0" smtClean="0"/>
              <a:t>Exploitation can allow an attacker to gain complete control of a system or a network</a:t>
            </a:r>
          </a:p>
          <a:p>
            <a:r>
              <a:rPr lang="en-US" dirty="0" smtClean="0"/>
              <a:t>Can expose sensitive information, such as sensitive customer data, source code, company emails, etc…</a:t>
            </a:r>
          </a:p>
          <a:p>
            <a:r>
              <a:rPr lang="en-US" dirty="0" smtClean="0"/>
              <a:t>Vulnerable software can hurt reputation.. Adobe..</a:t>
            </a:r>
          </a:p>
          <a:p>
            <a:r>
              <a:rPr lang="en-US" dirty="0" smtClean="0"/>
              <a:t>Interruption of business continuity</a:t>
            </a:r>
          </a:p>
        </p:txBody>
      </p:sp>
    </p:spTree>
    <p:extLst>
      <p:ext uri="{BB962C8B-B14F-4D97-AF65-F5344CB8AC3E}">
        <p14:creationId xmlns:p14="http://schemas.microsoft.com/office/powerpoint/2010/main" val="2807161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Tools</a:t>
            </a:r>
            <a:endParaRPr lang="en-US" dirty="0"/>
          </a:p>
        </p:txBody>
      </p:sp>
      <p:sp>
        <p:nvSpPr>
          <p:cNvPr id="3" name="Content Placeholder 2"/>
          <p:cNvSpPr>
            <a:spLocks noGrp="1"/>
          </p:cNvSpPr>
          <p:nvPr>
            <p:ph idx="1"/>
          </p:nvPr>
        </p:nvSpPr>
        <p:spPr/>
        <p:txBody>
          <a:bodyPr/>
          <a:lstStyle/>
          <a:p>
            <a:pPr lvl="0"/>
            <a:r>
              <a:rPr lang="en-US" dirty="0"/>
              <a:t>Linux</a:t>
            </a:r>
          </a:p>
          <a:p>
            <a:pPr lvl="1" hangingPunct="0"/>
            <a:r>
              <a:rPr lang="en-US" dirty="0"/>
              <a:t>GDB, </a:t>
            </a:r>
            <a:r>
              <a:rPr lang="en-US" dirty="0" err="1"/>
              <a:t>gcc</a:t>
            </a:r>
            <a:r>
              <a:rPr lang="en-US" dirty="0"/>
              <a:t>, vi, </a:t>
            </a:r>
            <a:r>
              <a:rPr lang="en-US" dirty="0" err="1"/>
              <a:t>perl</a:t>
            </a:r>
            <a:r>
              <a:rPr lang="en-US" dirty="0"/>
              <a:t>/python/ruby, </a:t>
            </a:r>
            <a:r>
              <a:rPr lang="en-US" dirty="0" err="1"/>
              <a:t>readelf</a:t>
            </a:r>
            <a:r>
              <a:rPr lang="en-US" dirty="0"/>
              <a:t>, </a:t>
            </a:r>
            <a:r>
              <a:rPr lang="en-US" dirty="0" err="1"/>
              <a:t>objdump</a:t>
            </a:r>
            <a:r>
              <a:rPr lang="en-US" dirty="0"/>
              <a:t>, </a:t>
            </a:r>
            <a:r>
              <a:rPr lang="en-US" dirty="0" err="1"/>
              <a:t>ltrace</a:t>
            </a:r>
            <a:r>
              <a:rPr lang="en-US" dirty="0"/>
              <a:t>, </a:t>
            </a:r>
            <a:r>
              <a:rPr lang="en-US" dirty="0" err="1"/>
              <a:t>strace</a:t>
            </a:r>
            <a:r>
              <a:rPr lang="en-US" dirty="0"/>
              <a:t>, </a:t>
            </a:r>
            <a:r>
              <a:rPr lang="en-US" dirty="0" err="1" smtClean="0"/>
              <a:t>ropeme</a:t>
            </a:r>
            <a:r>
              <a:rPr lang="en-US" dirty="0" smtClean="0"/>
              <a:t>, </a:t>
            </a:r>
            <a:r>
              <a:rPr lang="en-US" dirty="0" err="1" smtClean="0"/>
              <a:t>valgrind</a:t>
            </a:r>
            <a:r>
              <a:rPr lang="en-US" dirty="0" smtClean="0"/>
              <a:t>, </a:t>
            </a:r>
            <a:r>
              <a:rPr lang="en-US" dirty="0" err="1" smtClean="0"/>
              <a:t>metasploit</a:t>
            </a:r>
            <a:endParaRPr lang="en-US" dirty="0"/>
          </a:p>
          <a:p>
            <a:pPr lvl="0"/>
            <a:r>
              <a:rPr lang="en-US" dirty="0"/>
              <a:t>Windows</a:t>
            </a:r>
          </a:p>
          <a:p>
            <a:pPr lvl="1" hangingPunct="0"/>
            <a:r>
              <a:rPr lang="en-US" dirty="0" err="1"/>
              <a:t>WinDBG</a:t>
            </a:r>
            <a:r>
              <a:rPr lang="en-US" dirty="0"/>
              <a:t>, </a:t>
            </a:r>
            <a:r>
              <a:rPr lang="en-US" dirty="0" err="1"/>
              <a:t>OllyDBG</a:t>
            </a:r>
            <a:r>
              <a:rPr lang="en-US" dirty="0"/>
              <a:t>, </a:t>
            </a:r>
            <a:r>
              <a:rPr lang="en-US" dirty="0" err="1"/>
              <a:t>ImmunityDBG</a:t>
            </a:r>
            <a:r>
              <a:rPr lang="en-US" dirty="0"/>
              <a:t>, IDA, Python, Mona (</a:t>
            </a:r>
            <a:r>
              <a:rPr lang="en-US" dirty="0" err="1"/>
              <a:t>ImmunityDBG</a:t>
            </a:r>
            <a:r>
              <a:rPr lang="en-US" dirty="0"/>
              <a:t> plugin)</a:t>
            </a:r>
          </a:p>
          <a:p>
            <a:endParaRPr lang="en-US" dirty="0"/>
          </a:p>
        </p:txBody>
      </p:sp>
    </p:spTree>
    <p:extLst>
      <p:ext uri="{BB962C8B-B14F-4D97-AF65-F5344CB8AC3E}">
        <p14:creationId xmlns:p14="http://schemas.microsoft.com/office/powerpoint/2010/main" val="2232109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Vulnerabilities</a:t>
            </a:r>
            <a:endParaRPr lang="en-US" dirty="0"/>
          </a:p>
        </p:txBody>
      </p:sp>
      <p:sp>
        <p:nvSpPr>
          <p:cNvPr id="3" name="Content Placeholder 2"/>
          <p:cNvSpPr>
            <a:spLocks noGrp="1"/>
          </p:cNvSpPr>
          <p:nvPr>
            <p:ph idx="1"/>
          </p:nvPr>
        </p:nvSpPr>
        <p:spPr/>
        <p:txBody>
          <a:bodyPr/>
          <a:lstStyle/>
          <a:p>
            <a:r>
              <a:rPr lang="en-US" dirty="0" smtClean="0"/>
              <a:t>Some vulnerabilities include:</a:t>
            </a:r>
          </a:p>
          <a:p>
            <a:pPr lvl="1"/>
            <a:r>
              <a:rPr lang="en-US" dirty="0" smtClean="0"/>
              <a:t>Stack Overflow</a:t>
            </a:r>
          </a:p>
          <a:p>
            <a:pPr lvl="1"/>
            <a:r>
              <a:rPr lang="en-US" dirty="0" smtClean="0"/>
              <a:t>Format String</a:t>
            </a:r>
          </a:p>
          <a:p>
            <a:pPr lvl="1"/>
            <a:r>
              <a:rPr lang="en-US" dirty="0" smtClean="0"/>
              <a:t>Integer Overflow</a:t>
            </a:r>
          </a:p>
          <a:p>
            <a:pPr lvl="1"/>
            <a:r>
              <a:rPr lang="en-US" dirty="0" smtClean="0"/>
              <a:t>Sign Extension</a:t>
            </a:r>
          </a:p>
          <a:p>
            <a:pPr lvl="1"/>
            <a:r>
              <a:rPr lang="en-US" dirty="0"/>
              <a:t>Heap </a:t>
            </a:r>
            <a:r>
              <a:rPr lang="en-US" dirty="0" smtClean="0"/>
              <a:t>Overflow</a:t>
            </a:r>
          </a:p>
          <a:p>
            <a:pPr lvl="1"/>
            <a:r>
              <a:rPr lang="en-US" dirty="0" smtClean="0"/>
              <a:t>Use After Free</a:t>
            </a:r>
          </a:p>
          <a:p>
            <a:pPr lvl="1"/>
            <a:r>
              <a:rPr lang="en-US" dirty="0" smtClean="0"/>
              <a:t>Null Pointer Dereference </a:t>
            </a:r>
            <a:endParaRPr lang="en-US" dirty="0"/>
          </a:p>
        </p:txBody>
      </p:sp>
    </p:spTree>
    <p:extLst>
      <p:ext uri="{BB962C8B-B14F-4D97-AF65-F5344CB8AC3E}">
        <p14:creationId xmlns:p14="http://schemas.microsoft.com/office/powerpoint/2010/main" val="525925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Overflow Overview</a:t>
            </a:r>
            <a:endParaRPr lang="en-US" dirty="0"/>
          </a:p>
        </p:txBody>
      </p:sp>
      <p:sp>
        <p:nvSpPr>
          <p:cNvPr id="3" name="Content Placeholder 2"/>
          <p:cNvSpPr>
            <a:spLocks noGrp="1"/>
          </p:cNvSpPr>
          <p:nvPr>
            <p:ph idx="1"/>
          </p:nvPr>
        </p:nvSpPr>
        <p:spPr/>
        <p:txBody>
          <a:bodyPr/>
          <a:lstStyle/>
          <a:p>
            <a:r>
              <a:rPr lang="en-US" dirty="0" smtClean="0"/>
              <a:t>Stack:</a:t>
            </a:r>
          </a:p>
          <a:p>
            <a:pPr lvl="1"/>
            <a:r>
              <a:rPr lang="en-US" dirty="0" smtClean="0"/>
              <a:t>Local variables, function parameters..</a:t>
            </a:r>
          </a:p>
          <a:p>
            <a:pPr lvl="1"/>
            <a:r>
              <a:rPr lang="en-US" dirty="0" smtClean="0"/>
              <a:t>Grows downward</a:t>
            </a:r>
          </a:p>
          <a:p>
            <a:r>
              <a:rPr lang="en-US" dirty="0" smtClean="0"/>
              <a:t>General case:</a:t>
            </a:r>
          </a:p>
          <a:p>
            <a:pPr lvl="1"/>
            <a:r>
              <a:rPr lang="en-US" dirty="0" smtClean="0"/>
              <a:t>Give the program too much input and hijack the instruction pointer (EIP / RIP)</a:t>
            </a:r>
          </a:p>
          <a:p>
            <a:pPr lvl="1"/>
            <a:r>
              <a:rPr lang="en-US" dirty="0" smtClean="0"/>
              <a:t>Control instruction pointer</a:t>
            </a:r>
          </a:p>
          <a:p>
            <a:pPr lvl="1"/>
            <a:r>
              <a:rPr lang="en-US" dirty="0" smtClean="0"/>
              <a:t>Remotely or locally execute arbitrary code</a:t>
            </a:r>
          </a:p>
          <a:p>
            <a:r>
              <a:rPr lang="en-US" dirty="0" smtClean="0"/>
              <a:t>Don’t necessarily need to control instruction pointer – other registers can be abused</a:t>
            </a:r>
          </a:p>
          <a:p>
            <a:pPr marL="0" indent="0">
              <a:buNone/>
            </a:pPr>
            <a:endParaRPr lang="en-US" dirty="0" smtClean="0"/>
          </a:p>
        </p:txBody>
      </p:sp>
    </p:spTree>
    <p:extLst>
      <p:ext uri="{BB962C8B-B14F-4D97-AF65-F5344CB8AC3E}">
        <p14:creationId xmlns:p14="http://schemas.microsoft.com/office/powerpoint/2010/main" val="39359350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2791</TotalTime>
  <Words>2399</Words>
  <Application>Microsoft Office PowerPoint</Application>
  <PresentationFormat>On-screen Show (4:3)</PresentationFormat>
  <Paragraphs>378</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Clarity</vt:lpstr>
      <vt:lpstr>Introduction to exploitation</vt:lpstr>
      <vt:lpstr>About Me</vt:lpstr>
      <vt:lpstr>Introduction to Exploitation</vt:lpstr>
      <vt:lpstr>Outline</vt:lpstr>
      <vt:lpstr>What is an exploit?</vt:lpstr>
      <vt:lpstr>Why Should We Care?</vt:lpstr>
      <vt:lpstr>Helpful Tools</vt:lpstr>
      <vt:lpstr>Vulnerabilities</vt:lpstr>
      <vt:lpstr>Stack Overflow Overview</vt:lpstr>
      <vt:lpstr>Format String Overview</vt:lpstr>
      <vt:lpstr>Integer Overflow Overview</vt:lpstr>
      <vt:lpstr>Integer Overflow</vt:lpstr>
      <vt:lpstr>Registers</vt:lpstr>
      <vt:lpstr>Stack Overflow</vt:lpstr>
      <vt:lpstr>Stack Overflow</vt:lpstr>
      <vt:lpstr>Stack Overflow</vt:lpstr>
      <vt:lpstr>Stack Overflow</vt:lpstr>
      <vt:lpstr>Stack Overflow</vt:lpstr>
      <vt:lpstr>Stack Overflow</vt:lpstr>
      <vt:lpstr>Stack Overflow</vt:lpstr>
      <vt:lpstr>Stack Overflow</vt:lpstr>
      <vt:lpstr>Stack Overflow</vt:lpstr>
      <vt:lpstr>Stack Overflow</vt:lpstr>
      <vt:lpstr>Stack Overflow</vt:lpstr>
      <vt:lpstr>Stack Overflow</vt:lpstr>
      <vt:lpstr>Protection Mechanisms (Windows)</vt:lpstr>
      <vt:lpstr>Protection Mechanisms (Linux)</vt:lpstr>
      <vt:lpstr>ret2libc (Linux)</vt:lpstr>
      <vt:lpstr>Return Chaining</vt:lpstr>
      <vt:lpstr>Return Chaining</vt:lpstr>
      <vt:lpstr>Return Chaining</vt:lpstr>
      <vt:lpstr>Return Chaining</vt:lpstr>
      <vt:lpstr>Return Chaining</vt:lpstr>
      <vt:lpstr>Return Chaining</vt:lpstr>
      <vt:lpstr>ROP Basics</vt:lpstr>
      <vt:lpstr>ROP Basics</vt:lpstr>
      <vt:lpstr>ROP Basics</vt:lpstr>
      <vt:lpstr>ESP vs. EIP (RSP vs. RIP)</vt:lpstr>
      <vt:lpstr>Gadgets</vt:lpstr>
      <vt:lpstr>Gadgets</vt:lpstr>
      <vt:lpstr>PowerPoint Presentation</vt:lpstr>
      <vt:lpstr>Gadgets</vt:lpstr>
      <vt:lpstr>Gadgets</vt:lpstr>
      <vt:lpstr>Gadgets</vt:lpstr>
      <vt:lpstr>PowerPoint Presentation</vt:lpstr>
      <vt:lpstr>Gadgets</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exploitation</dc:title>
  <dc:creator>jtm</dc:creator>
  <cp:lastModifiedBy>dev</cp:lastModifiedBy>
  <cp:revision>31</cp:revision>
  <dcterms:created xsi:type="dcterms:W3CDTF">2012-09-29T17:14:39Z</dcterms:created>
  <dcterms:modified xsi:type="dcterms:W3CDTF">2013-10-30T16:40:02Z</dcterms:modified>
</cp:coreProperties>
</file>